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8" r:id="rId6"/>
    <p:sldId id="260" r:id="rId7"/>
    <p:sldId id="287" r:id="rId8"/>
    <p:sldId id="261" r:id="rId9"/>
    <p:sldId id="262" r:id="rId10"/>
    <p:sldId id="263" r:id="rId11"/>
    <p:sldId id="264" r:id="rId12"/>
    <p:sldId id="289" r:id="rId13"/>
    <p:sldId id="290" r:id="rId14"/>
    <p:sldId id="291" r:id="rId15"/>
    <p:sldId id="292" r:id="rId16"/>
    <p:sldId id="293" r:id="rId17"/>
    <p:sldId id="294" r:id="rId18"/>
    <p:sldId id="295" r:id="rId19"/>
    <p:sldId id="265" r:id="rId20"/>
    <p:sldId id="266" r:id="rId21"/>
    <p:sldId id="267" r:id="rId22"/>
    <p:sldId id="268" r:id="rId23"/>
    <p:sldId id="269" r:id="rId24"/>
    <p:sldId id="270" r:id="rId25"/>
    <p:sldId id="271" r:id="rId26"/>
    <p:sldId id="272" r:id="rId27"/>
    <p:sldId id="273" r:id="rId28"/>
    <p:sldId id="296" r:id="rId29"/>
    <p:sldId id="274" r:id="rId30"/>
    <p:sldId id="275" r:id="rId31"/>
    <p:sldId id="276" r:id="rId32"/>
    <p:sldId id="277" r:id="rId33"/>
    <p:sldId id="278" r:id="rId34"/>
    <p:sldId id="279" r:id="rId35"/>
    <p:sldId id="280" r:id="rId36"/>
    <p:sldId id="281" r:id="rId37"/>
    <p:sldId id="282" r:id="rId38"/>
    <p:sldId id="285" r:id="rId39"/>
    <p:sldId id="28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5" d="100"/>
          <a:sy n="75" d="100"/>
        </p:scale>
        <p:origin x="1950" y="1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51969-BB34-4451-AA6E-BBE4C9B598CF}"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0944A22-1172-4522-97B0-B06E1BDE5074}">
      <dgm:prSet/>
      <dgm:spPr/>
      <dgm:t>
        <a:bodyPr/>
        <a:lstStyle/>
        <a:p>
          <a:r>
            <a:rPr lang="en-GB"/>
            <a:t>As a </a:t>
          </a:r>
          <a:endParaRPr lang="en-US"/>
        </a:p>
      </dgm:t>
    </dgm:pt>
    <dgm:pt modelId="{B1D90E5B-2AFA-4DA9-83DE-CA899FA2234C}" type="parTrans" cxnId="{DD5042D5-F65F-418E-A174-1D32158F3626}">
      <dgm:prSet/>
      <dgm:spPr/>
      <dgm:t>
        <a:bodyPr/>
        <a:lstStyle/>
        <a:p>
          <a:endParaRPr lang="en-US"/>
        </a:p>
      </dgm:t>
    </dgm:pt>
    <dgm:pt modelId="{69951961-C382-443C-8570-1B36E6A4392B}" type="sibTrans" cxnId="{DD5042D5-F65F-418E-A174-1D32158F3626}">
      <dgm:prSet/>
      <dgm:spPr/>
      <dgm:t>
        <a:bodyPr/>
        <a:lstStyle/>
        <a:p>
          <a:endParaRPr lang="en-US"/>
        </a:p>
      </dgm:t>
    </dgm:pt>
    <dgm:pt modelId="{1B035671-CA24-41D7-B61C-968186562380}">
      <dgm:prSet/>
      <dgm:spPr/>
      <dgm:t>
        <a:bodyPr/>
        <a:lstStyle/>
        <a:p>
          <a:r>
            <a:rPr lang="en-GB" b="1"/>
            <a:t>&lt;user role&gt;</a:t>
          </a:r>
          <a:endParaRPr lang="en-US"/>
        </a:p>
      </dgm:t>
    </dgm:pt>
    <dgm:pt modelId="{A0ABC2FD-B009-405A-9A0F-1D5889DA530D}" type="parTrans" cxnId="{919B063D-0922-4166-8D7D-4A2810C6EB8F}">
      <dgm:prSet/>
      <dgm:spPr/>
      <dgm:t>
        <a:bodyPr/>
        <a:lstStyle/>
        <a:p>
          <a:endParaRPr lang="en-US"/>
        </a:p>
      </dgm:t>
    </dgm:pt>
    <dgm:pt modelId="{E365C203-FBAC-453C-B30C-E4D8C011D5E9}" type="sibTrans" cxnId="{919B063D-0922-4166-8D7D-4A2810C6EB8F}">
      <dgm:prSet/>
      <dgm:spPr/>
      <dgm:t>
        <a:bodyPr/>
        <a:lstStyle/>
        <a:p>
          <a:endParaRPr lang="en-US"/>
        </a:p>
      </dgm:t>
    </dgm:pt>
    <dgm:pt modelId="{4083CFAA-2F8E-4C8D-86BE-E0EA3D4D8A9A}">
      <dgm:prSet/>
      <dgm:spPr/>
      <dgm:t>
        <a:bodyPr/>
        <a:lstStyle/>
        <a:p>
          <a:r>
            <a:rPr lang="en-GB"/>
            <a:t>I can </a:t>
          </a:r>
          <a:endParaRPr lang="en-US"/>
        </a:p>
      </dgm:t>
    </dgm:pt>
    <dgm:pt modelId="{7AB8619A-52A8-4F90-BD17-F84BD5BF7CD4}" type="parTrans" cxnId="{4C6C9B46-5428-44A8-A9A7-DD6774F08905}">
      <dgm:prSet/>
      <dgm:spPr/>
      <dgm:t>
        <a:bodyPr/>
        <a:lstStyle/>
        <a:p>
          <a:endParaRPr lang="en-US"/>
        </a:p>
      </dgm:t>
    </dgm:pt>
    <dgm:pt modelId="{73B2E034-F015-40A9-A680-BB58610B8458}" type="sibTrans" cxnId="{4C6C9B46-5428-44A8-A9A7-DD6774F08905}">
      <dgm:prSet/>
      <dgm:spPr/>
      <dgm:t>
        <a:bodyPr/>
        <a:lstStyle/>
        <a:p>
          <a:endParaRPr lang="en-US"/>
        </a:p>
      </dgm:t>
    </dgm:pt>
    <dgm:pt modelId="{DDD1BDBC-23A3-4F26-8C0A-EFC2728F22C5}">
      <dgm:prSet/>
      <dgm:spPr/>
      <dgm:t>
        <a:bodyPr/>
        <a:lstStyle/>
        <a:p>
          <a:r>
            <a:rPr lang="en-GB" b="1"/>
            <a:t>&lt;activity&gt; </a:t>
          </a:r>
          <a:endParaRPr lang="en-US"/>
        </a:p>
      </dgm:t>
    </dgm:pt>
    <dgm:pt modelId="{6B4C9BCA-79A5-4A5E-AFDB-9F10F97C21AA}" type="parTrans" cxnId="{25D723C1-CF74-465F-88DA-6381D5EC0411}">
      <dgm:prSet/>
      <dgm:spPr/>
      <dgm:t>
        <a:bodyPr/>
        <a:lstStyle/>
        <a:p>
          <a:endParaRPr lang="en-US"/>
        </a:p>
      </dgm:t>
    </dgm:pt>
    <dgm:pt modelId="{A5821232-03A4-477D-B27F-F2E3BC2ACBCC}" type="sibTrans" cxnId="{25D723C1-CF74-465F-88DA-6381D5EC0411}">
      <dgm:prSet/>
      <dgm:spPr/>
      <dgm:t>
        <a:bodyPr/>
        <a:lstStyle/>
        <a:p>
          <a:endParaRPr lang="en-US"/>
        </a:p>
      </dgm:t>
    </dgm:pt>
    <dgm:pt modelId="{C6289AE0-F2C0-40F7-A478-188D2B8E7DA9}">
      <dgm:prSet/>
      <dgm:spPr/>
      <dgm:t>
        <a:bodyPr/>
        <a:lstStyle/>
        <a:p>
          <a:r>
            <a:rPr lang="en-GB"/>
            <a:t>so that </a:t>
          </a:r>
          <a:endParaRPr lang="en-US"/>
        </a:p>
      </dgm:t>
    </dgm:pt>
    <dgm:pt modelId="{B3AD87FD-0EBC-4709-AB78-EC5164F9E89C}" type="parTrans" cxnId="{7B383070-9448-4268-9669-91CEB055121A}">
      <dgm:prSet/>
      <dgm:spPr/>
      <dgm:t>
        <a:bodyPr/>
        <a:lstStyle/>
        <a:p>
          <a:endParaRPr lang="en-US"/>
        </a:p>
      </dgm:t>
    </dgm:pt>
    <dgm:pt modelId="{90DBA34F-C30E-4C41-BD07-C849A527ED50}" type="sibTrans" cxnId="{7B383070-9448-4268-9669-91CEB055121A}">
      <dgm:prSet/>
      <dgm:spPr/>
      <dgm:t>
        <a:bodyPr/>
        <a:lstStyle/>
        <a:p>
          <a:endParaRPr lang="en-US"/>
        </a:p>
      </dgm:t>
    </dgm:pt>
    <dgm:pt modelId="{5354EFF3-2F36-499D-AAE3-5EB75AD4A61A}">
      <dgm:prSet/>
      <dgm:spPr/>
      <dgm:t>
        <a:bodyPr/>
        <a:lstStyle/>
        <a:p>
          <a:r>
            <a:rPr lang="en-GB" b="1"/>
            <a:t>&lt;business value&gt;</a:t>
          </a:r>
          <a:endParaRPr lang="en-US"/>
        </a:p>
      </dgm:t>
    </dgm:pt>
    <dgm:pt modelId="{19D52A3F-69D4-42EB-88F2-BFB96DFA6630}" type="parTrans" cxnId="{A5D81364-0C08-4D4E-870A-065A9C049C22}">
      <dgm:prSet/>
      <dgm:spPr/>
      <dgm:t>
        <a:bodyPr/>
        <a:lstStyle/>
        <a:p>
          <a:endParaRPr lang="en-US"/>
        </a:p>
      </dgm:t>
    </dgm:pt>
    <dgm:pt modelId="{C906BCB8-1F2A-423E-AF6E-1E955BFFFCA8}" type="sibTrans" cxnId="{A5D81364-0C08-4D4E-870A-065A9C049C22}">
      <dgm:prSet/>
      <dgm:spPr/>
      <dgm:t>
        <a:bodyPr/>
        <a:lstStyle/>
        <a:p>
          <a:endParaRPr lang="en-US"/>
        </a:p>
      </dgm:t>
    </dgm:pt>
    <dgm:pt modelId="{8E581F5E-EE45-4F65-A146-D5717CB09973}" type="pres">
      <dgm:prSet presAssocID="{C1651969-BB34-4451-AA6E-BBE4C9B598CF}" presName="diagram" presStyleCnt="0">
        <dgm:presLayoutVars>
          <dgm:dir/>
          <dgm:resizeHandles val="exact"/>
        </dgm:presLayoutVars>
      </dgm:prSet>
      <dgm:spPr/>
      <dgm:t>
        <a:bodyPr/>
        <a:lstStyle/>
        <a:p>
          <a:endParaRPr lang="en-US"/>
        </a:p>
      </dgm:t>
    </dgm:pt>
    <dgm:pt modelId="{9E856859-9BE1-48BA-9209-D34A1A984E9C}" type="pres">
      <dgm:prSet presAssocID="{20944A22-1172-4522-97B0-B06E1BDE5074}" presName="node" presStyleLbl="node1" presStyleIdx="0" presStyleCnt="6">
        <dgm:presLayoutVars>
          <dgm:bulletEnabled val="1"/>
        </dgm:presLayoutVars>
      </dgm:prSet>
      <dgm:spPr/>
      <dgm:t>
        <a:bodyPr/>
        <a:lstStyle/>
        <a:p>
          <a:endParaRPr lang="en-US"/>
        </a:p>
      </dgm:t>
    </dgm:pt>
    <dgm:pt modelId="{134C4F94-0F29-46EB-B258-DD61F249C7E1}" type="pres">
      <dgm:prSet presAssocID="{69951961-C382-443C-8570-1B36E6A4392B}" presName="sibTrans" presStyleCnt="0"/>
      <dgm:spPr/>
    </dgm:pt>
    <dgm:pt modelId="{D0FA73F2-9287-41C4-8577-999EA9FAF877}" type="pres">
      <dgm:prSet presAssocID="{1B035671-CA24-41D7-B61C-968186562380}" presName="node" presStyleLbl="node1" presStyleIdx="1" presStyleCnt="6">
        <dgm:presLayoutVars>
          <dgm:bulletEnabled val="1"/>
        </dgm:presLayoutVars>
      </dgm:prSet>
      <dgm:spPr/>
      <dgm:t>
        <a:bodyPr/>
        <a:lstStyle/>
        <a:p>
          <a:endParaRPr lang="en-US"/>
        </a:p>
      </dgm:t>
    </dgm:pt>
    <dgm:pt modelId="{EC01FF2A-0E3A-4CFF-AB5F-A13F1FF65BA9}" type="pres">
      <dgm:prSet presAssocID="{E365C203-FBAC-453C-B30C-E4D8C011D5E9}" presName="sibTrans" presStyleCnt="0"/>
      <dgm:spPr/>
    </dgm:pt>
    <dgm:pt modelId="{0939BE51-9A44-43D1-B4AE-4887E8B80B2A}" type="pres">
      <dgm:prSet presAssocID="{4083CFAA-2F8E-4C8D-86BE-E0EA3D4D8A9A}" presName="node" presStyleLbl="node1" presStyleIdx="2" presStyleCnt="6">
        <dgm:presLayoutVars>
          <dgm:bulletEnabled val="1"/>
        </dgm:presLayoutVars>
      </dgm:prSet>
      <dgm:spPr/>
      <dgm:t>
        <a:bodyPr/>
        <a:lstStyle/>
        <a:p>
          <a:endParaRPr lang="en-US"/>
        </a:p>
      </dgm:t>
    </dgm:pt>
    <dgm:pt modelId="{12FC3C66-F06A-413B-81B0-3D4D4F15795C}" type="pres">
      <dgm:prSet presAssocID="{73B2E034-F015-40A9-A680-BB58610B8458}" presName="sibTrans" presStyleCnt="0"/>
      <dgm:spPr/>
    </dgm:pt>
    <dgm:pt modelId="{37714B17-52BE-47D4-A18E-35DA13CA3AB6}" type="pres">
      <dgm:prSet presAssocID="{DDD1BDBC-23A3-4F26-8C0A-EFC2728F22C5}" presName="node" presStyleLbl="node1" presStyleIdx="3" presStyleCnt="6">
        <dgm:presLayoutVars>
          <dgm:bulletEnabled val="1"/>
        </dgm:presLayoutVars>
      </dgm:prSet>
      <dgm:spPr/>
      <dgm:t>
        <a:bodyPr/>
        <a:lstStyle/>
        <a:p>
          <a:endParaRPr lang="en-US"/>
        </a:p>
      </dgm:t>
    </dgm:pt>
    <dgm:pt modelId="{53B3D1E4-9E83-4756-804B-B5E2C7950CC9}" type="pres">
      <dgm:prSet presAssocID="{A5821232-03A4-477D-B27F-F2E3BC2ACBCC}" presName="sibTrans" presStyleCnt="0"/>
      <dgm:spPr/>
    </dgm:pt>
    <dgm:pt modelId="{71869DAC-6A7E-4C2B-B60D-6C47A666D5CF}" type="pres">
      <dgm:prSet presAssocID="{C6289AE0-F2C0-40F7-A478-188D2B8E7DA9}" presName="node" presStyleLbl="node1" presStyleIdx="4" presStyleCnt="6">
        <dgm:presLayoutVars>
          <dgm:bulletEnabled val="1"/>
        </dgm:presLayoutVars>
      </dgm:prSet>
      <dgm:spPr/>
      <dgm:t>
        <a:bodyPr/>
        <a:lstStyle/>
        <a:p>
          <a:endParaRPr lang="en-US"/>
        </a:p>
      </dgm:t>
    </dgm:pt>
    <dgm:pt modelId="{1689D5EF-A51B-4B89-A14B-46BF5E618B0C}" type="pres">
      <dgm:prSet presAssocID="{90DBA34F-C30E-4C41-BD07-C849A527ED50}" presName="sibTrans" presStyleCnt="0"/>
      <dgm:spPr/>
    </dgm:pt>
    <dgm:pt modelId="{872AC0A5-CE30-4272-88F6-7177CD665047}" type="pres">
      <dgm:prSet presAssocID="{5354EFF3-2F36-499D-AAE3-5EB75AD4A61A}" presName="node" presStyleLbl="node1" presStyleIdx="5" presStyleCnt="6">
        <dgm:presLayoutVars>
          <dgm:bulletEnabled val="1"/>
        </dgm:presLayoutVars>
      </dgm:prSet>
      <dgm:spPr/>
      <dgm:t>
        <a:bodyPr/>
        <a:lstStyle/>
        <a:p>
          <a:endParaRPr lang="en-US"/>
        </a:p>
      </dgm:t>
    </dgm:pt>
  </dgm:ptLst>
  <dgm:cxnLst>
    <dgm:cxn modelId="{579AEC56-BDC1-4A99-93FF-353465A8C006}" type="presOf" srcId="{DDD1BDBC-23A3-4F26-8C0A-EFC2728F22C5}" destId="{37714B17-52BE-47D4-A18E-35DA13CA3AB6}" srcOrd="0" destOrd="0" presId="urn:microsoft.com/office/officeart/2005/8/layout/default"/>
    <dgm:cxn modelId="{DD5042D5-F65F-418E-A174-1D32158F3626}" srcId="{C1651969-BB34-4451-AA6E-BBE4C9B598CF}" destId="{20944A22-1172-4522-97B0-B06E1BDE5074}" srcOrd="0" destOrd="0" parTransId="{B1D90E5B-2AFA-4DA9-83DE-CA899FA2234C}" sibTransId="{69951961-C382-443C-8570-1B36E6A4392B}"/>
    <dgm:cxn modelId="{4C6C9B46-5428-44A8-A9A7-DD6774F08905}" srcId="{C1651969-BB34-4451-AA6E-BBE4C9B598CF}" destId="{4083CFAA-2F8E-4C8D-86BE-E0EA3D4D8A9A}" srcOrd="2" destOrd="0" parTransId="{7AB8619A-52A8-4F90-BD17-F84BD5BF7CD4}" sibTransId="{73B2E034-F015-40A9-A680-BB58610B8458}"/>
    <dgm:cxn modelId="{20EB28E8-2A5F-48E0-93A9-0F6FD989A7D6}" type="presOf" srcId="{5354EFF3-2F36-499D-AAE3-5EB75AD4A61A}" destId="{872AC0A5-CE30-4272-88F6-7177CD665047}" srcOrd="0" destOrd="0" presId="urn:microsoft.com/office/officeart/2005/8/layout/default"/>
    <dgm:cxn modelId="{EAEFA91C-AC8E-4849-89E5-2EA32BC1932A}" type="presOf" srcId="{C1651969-BB34-4451-AA6E-BBE4C9B598CF}" destId="{8E581F5E-EE45-4F65-A146-D5717CB09973}" srcOrd="0" destOrd="0" presId="urn:microsoft.com/office/officeart/2005/8/layout/default"/>
    <dgm:cxn modelId="{0D9ECDF7-EA02-4496-BA81-C1024159DF66}" type="presOf" srcId="{4083CFAA-2F8E-4C8D-86BE-E0EA3D4D8A9A}" destId="{0939BE51-9A44-43D1-B4AE-4887E8B80B2A}" srcOrd="0" destOrd="0" presId="urn:microsoft.com/office/officeart/2005/8/layout/default"/>
    <dgm:cxn modelId="{919B063D-0922-4166-8D7D-4A2810C6EB8F}" srcId="{C1651969-BB34-4451-AA6E-BBE4C9B598CF}" destId="{1B035671-CA24-41D7-B61C-968186562380}" srcOrd="1" destOrd="0" parTransId="{A0ABC2FD-B009-405A-9A0F-1D5889DA530D}" sibTransId="{E365C203-FBAC-453C-B30C-E4D8C011D5E9}"/>
    <dgm:cxn modelId="{26944D97-8781-4FFE-A98E-02A8F23B4D28}" type="presOf" srcId="{C6289AE0-F2C0-40F7-A478-188D2B8E7DA9}" destId="{71869DAC-6A7E-4C2B-B60D-6C47A666D5CF}" srcOrd="0" destOrd="0" presId="urn:microsoft.com/office/officeart/2005/8/layout/default"/>
    <dgm:cxn modelId="{7B383070-9448-4268-9669-91CEB055121A}" srcId="{C1651969-BB34-4451-AA6E-BBE4C9B598CF}" destId="{C6289AE0-F2C0-40F7-A478-188D2B8E7DA9}" srcOrd="4" destOrd="0" parTransId="{B3AD87FD-0EBC-4709-AB78-EC5164F9E89C}" sibTransId="{90DBA34F-C30E-4C41-BD07-C849A527ED50}"/>
    <dgm:cxn modelId="{A5D81364-0C08-4D4E-870A-065A9C049C22}" srcId="{C1651969-BB34-4451-AA6E-BBE4C9B598CF}" destId="{5354EFF3-2F36-499D-AAE3-5EB75AD4A61A}" srcOrd="5" destOrd="0" parTransId="{19D52A3F-69D4-42EB-88F2-BFB96DFA6630}" sibTransId="{C906BCB8-1F2A-423E-AF6E-1E955BFFFCA8}"/>
    <dgm:cxn modelId="{7D155127-C557-486C-A5FD-B7EC64224F09}" type="presOf" srcId="{1B035671-CA24-41D7-B61C-968186562380}" destId="{D0FA73F2-9287-41C4-8577-999EA9FAF877}" srcOrd="0" destOrd="0" presId="urn:microsoft.com/office/officeart/2005/8/layout/default"/>
    <dgm:cxn modelId="{B73EFFAB-9CA2-4EB4-9CCD-1381CE27A5F9}" type="presOf" srcId="{20944A22-1172-4522-97B0-B06E1BDE5074}" destId="{9E856859-9BE1-48BA-9209-D34A1A984E9C}" srcOrd="0" destOrd="0" presId="urn:microsoft.com/office/officeart/2005/8/layout/default"/>
    <dgm:cxn modelId="{25D723C1-CF74-465F-88DA-6381D5EC0411}" srcId="{C1651969-BB34-4451-AA6E-BBE4C9B598CF}" destId="{DDD1BDBC-23A3-4F26-8C0A-EFC2728F22C5}" srcOrd="3" destOrd="0" parTransId="{6B4C9BCA-79A5-4A5E-AFDB-9F10F97C21AA}" sibTransId="{A5821232-03A4-477D-B27F-F2E3BC2ACBCC}"/>
    <dgm:cxn modelId="{ADE6D9CD-C888-4394-977E-45E3CB36A67A}" type="presParOf" srcId="{8E581F5E-EE45-4F65-A146-D5717CB09973}" destId="{9E856859-9BE1-48BA-9209-D34A1A984E9C}" srcOrd="0" destOrd="0" presId="urn:microsoft.com/office/officeart/2005/8/layout/default"/>
    <dgm:cxn modelId="{6102B8DB-488C-4C3D-A4BB-9A84CA0E38C0}" type="presParOf" srcId="{8E581F5E-EE45-4F65-A146-D5717CB09973}" destId="{134C4F94-0F29-46EB-B258-DD61F249C7E1}" srcOrd="1" destOrd="0" presId="urn:microsoft.com/office/officeart/2005/8/layout/default"/>
    <dgm:cxn modelId="{9551DD67-5734-4C42-988A-1F51A84A56EF}" type="presParOf" srcId="{8E581F5E-EE45-4F65-A146-D5717CB09973}" destId="{D0FA73F2-9287-41C4-8577-999EA9FAF877}" srcOrd="2" destOrd="0" presId="urn:microsoft.com/office/officeart/2005/8/layout/default"/>
    <dgm:cxn modelId="{5E3E646A-A766-45C9-9DB0-1B49F67431E8}" type="presParOf" srcId="{8E581F5E-EE45-4F65-A146-D5717CB09973}" destId="{EC01FF2A-0E3A-4CFF-AB5F-A13F1FF65BA9}" srcOrd="3" destOrd="0" presId="urn:microsoft.com/office/officeart/2005/8/layout/default"/>
    <dgm:cxn modelId="{6B9D6B2F-570A-47C5-B104-3C8400B27E3B}" type="presParOf" srcId="{8E581F5E-EE45-4F65-A146-D5717CB09973}" destId="{0939BE51-9A44-43D1-B4AE-4887E8B80B2A}" srcOrd="4" destOrd="0" presId="urn:microsoft.com/office/officeart/2005/8/layout/default"/>
    <dgm:cxn modelId="{E335CB5B-2EA7-412D-8A33-9C4A752129D1}" type="presParOf" srcId="{8E581F5E-EE45-4F65-A146-D5717CB09973}" destId="{12FC3C66-F06A-413B-81B0-3D4D4F15795C}" srcOrd="5" destOrd="0" presId="urn:microsoft.com/office/officeart/2005/8/layout/default"/>
    <dgm:cxn modelId="{B4900D08-A812-47A5-879E-7C38810317DE}" type="presParOf" srcId="{8E581F5E-EE45-4F65-A146-D5717CB09973}" destId="{37714B17-52BE-47D4-A18E-35DA13CA3AB6}" srcOrd="6" destOrd="0" presId="urn:microsoft.com/office/officeart/2005/8/layout/default"/>
    <dgm:cxn modelId="{43D77062-7E61-4501-83AD-DBF0BA047232}" type="presParOf" srcId="{8E581F5E-EE45-4F65-A146-D5717CB09973}" destId="{53B3D1E4-9E83-4756-804B-B5E2C7950CC9}" srcOrd="7" destOrd="0" presId="urn:microsoft.com/office/officeart/2005/8/layout/default"/>
    <dgm:cxn modelId="{6F67DBCE-FBCA-47E7-B4AB-C9F6CFB13FAF}" type="presParOf" srcId="{8E581F5E-EE45-4F65-A146-D5717CB09973}" destId="{71869DAC-6A7E-4C2B-B60D-6C47A666D5CF}" srcOrd="8" destOrd="0" presId="urn:microsoft.com/office/officeart/2005/8/layout/default"/>
    <dgm:cxn modelId="{9A983F1C-F3D6-4699-995E-D3ED92C1123A}" type="presParOf" srcId="{8E581F5E-EE45-4F65-A146-D5717CB09973}" destId="{1689D5EF-A51B-4B89-A14B-46BF5E618B0C}" srcOrd="9" destOrd="0" presId="urn:microsoft.com/office/officeart/2005/8/layout/default"/>
    <dgm:cxn modelId="{664D65F9-1B5E-4CE7-B38D-D9465D57E6C3}" type="presParOf" srcId="{8E581F5E-EE45-4F65-A146-D5717CB09973}" destId="{872AC0A5-CE30-4272-88F6-7177CD66504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1A91D9-32BE-4D41-A690-70A22B0E351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90935FD-EDC7-4DD9-AE2B-9289E41EAA31}">
      <dgm:prSet/>
      <dgm:spPr/>
      <dgm:t>
        <a:bodyPr/>
        <a:lstStyle/>
        <a:p>
          <a:r>
            <a:rPr lang="en-GB"/>
            <a:t>Defined what a user story is: something our software should do to satisfy a user.  We also looked at a basic user story template.</a:t>
          </a:r>
          <a:endParaRPr lang="en-US"/>
        </a:p>
      </dgm:t>
    </dgm:pt>
    <dgm:pt modelId="{29C68E6F-3A9D-459C-A4C0-4A7DD95FEF81}" type="parTrans" cxnId="{5E7866A6-3AB5-4EB9-940B-1F2EDE281070}">
      <dgm:prSet/>
      <dgm:spPr/>
      <dgm:t>
        <a:bodyPr/>
        <a:lstStyle/>
        <a:p>
          <a:endParaRPr lang="en-US"/>
        </a:p>
      </dgm:t>
    </dgm:pt>
    <dgm:pt modelId="{785CE3C8-73D7-4463-8056-9E4660D857F8}" type="sibTrans" cxnId="{5E7866A6-3AB5-4EB9-940B-1F2EDE281070}">
      <dgm:prSet/>
      <dgm:spPr/>
      <dgm:t>
        <a:bodyPr/>
        <a:lstStyle/>
        <a:p>
          <a:endParaRPr lang="en-US"/>
        </a:p>
      </dgm:t>
    </dgm:pt>
    <dgm:pt modelId="{D71196F3-1B40-4205-B9D4-E24A98B03682}">
      <dgm:prSet/>
      <dgm:spPr/>
      <dgm:t>
        <a:bodyPr/>
        <a:lstStyle/>
        <a:p>
          <a:r>
            <a:rPr lang="en-GB"/>
            <a:t>Described the elements of a user story, including Conditions of Satisfaction, acceptance test, and tasks.</a:t>
          </a:r>
          <a:endParaRPr lang="en-US"/>
        </a:p>
      </dgm:t>
    </dgm:pt>
    <dgm:pt modelId="{813C0BE1-E1A9-4A05-B41E-E896FA0A966F}" type="parTrans" cxnId="{68A024C8-E02B-4F56-A4A3-9447E80E7F09}">
      <dgm:prSet/>
      <dgm:spPr/>
      <dgm:t>
        <a:bodyPr/>
        <a:lstStyle/>
        <a:p>
          <a:endParaRPr lang="en-US"/>
        </a:p>
      </dgm:t>
    </dgm:pt>
    <dgm:pt modelId="{3B28AC25-A8BF-4638-8A9B-B626A8563410}" type="sibTrans" cxnId="{68A024C8-E02B-4F56-A4A3-9447E80E7F09}">
      <dgm:prSet/>
      <dgm:spPr/>
      <dgm:t>
        <a:bodyPr/>
        <a:lstStyle/>
        <a:p>
          <a:endParaRPr lang="en-US"/>
        </a:p>
      </dgm:t>
    </dgm:pt>
    <dgm:pt modelId="{50CA379F-0DC8-4A0D-B36B-452C5DC67444}">
      <dgm:prSet/>
      <dgm:spPr/>
      <dgm:t>
        <a:bodyPr/>
        <a:lstStyle/>
        <a:p>
          <a:r>
            <a:rPr lang="en-GB"/>
            <a:t>Defined what a use case is: a series of actions between a user and system to achieve a goal.</a:t>
          </a:r>
          <a:endParaRPr lang="en-US"/>
        </a:p>
      </dgm:t>
    </dgm:pt>
    <dgm:pt modelId="{0E65D7DC-3DE8-4500-B797-F4E50F63687C}" type="parTrans" cxnId="{94168666-8655-48A9-84AC-F9A050D161DC}">
      <dgm:prSet/>
      <dgm:spPr/>
      <dgm:t>
        <a:bodyPr/>
        <a:lstStyle/>
        <a:p>
          <a:endParaRPr lang="en-US"/>
        </a:p>
      </dgm:t>
    </dgm:pt>
    <dgm:pt modelId="{DFF4C45F-0936-487F-A36D-53F467A5B55F}" type="sibTrans" cxnId="{94168666-8655-48A9-84AC-F9A050D161DC}">
      <dgm:prSet/>
      <dgm:spPr/>
      <dgm:t>
        <a:bodyPr/>
        <a:lstStyle/>
        <a:p>
          <a:endParaRPr lang="en-US"/>
        </a:p>
      </dgm:t>
    </dgm:pt>
    <dgm:pt modelId="{3EB8CDAD-C8CA-43FF-B912-F0AEF204D0DC}">
      <dgm:prSet/>
      <dgm:spPr/>
      <dgm:t>
        <a:bodyPr/>
        <a:lstStyle/>
        <a:p>
          <a:r>
            <a:rPr lang="en-GB"/>
            <a:t>Specified a simple use case, examining features such as scope and goal level.</a:t>
          </a:r>
          <a:endParaRPr lang="en-US"/>
        </a:p>
      </dgm:t>
    </dgm:pt>
    <dgm:pt modelId="{E7AA1A6A-3D32-48D8-9A47-34D30BAC57E1}" type="parTrans" cxnId="{32BB4AA1-1C40-4362-90D7-F3ECE4F73B8D}">
      <dgm:prSet/>
      <dgm:spPr/>
      <dgm:t>
        <a:bodyPr/>
        <a:lstStyle/>
        <a:p>
          <a:endParaRPr lang="en-US"/>
        </a:p>
      </dgm:t>
    </dgm:pt>
    <dgm:pt modelId="{865247C5-9D46-481D-B308-859EF5220141}" type="sibTrans" cxnId="{32BB4AA1-1C40-4362-90D7-F3ECE4F73B8D}">
      <dgm:prSet/>
      <dgm:spPr/>
      <dgm:t>
        <a:bodyPr/>
        <a:lstStyle/>
        <a:p>
          <a:endParaRPr lang="en-US"/>
        </a:p>
      </dgm:t>
    </dgm:pt>
    <dgm:pt modelId="{EB36F905-19F9-4E7C-8F43-8B51006BC677}" type="pres">
      <dgm:prSet presAssocID="{101A91D9-32BE-4D41-A690-70A22B0E3511}" presName="linear" presStyleCnt="0">
        <dgm:presLayoutVars>
          <dgm:animLvl val="lvl"/>
          <dgm:resizeHandles val="exact"/>
        </dgm:presLayoutVars>
      </dgm:prSet>
      <dgm:spPr/>
      <dgm:t>
        <a:bodyPr/>
        <a:lstStyle/>
        <a:p>
          <a:endParaRPr lang="en-US"/>
        </a:p>
      </dgm:t>
    </dgm:pt>
    <dgm:pt modelId="{0DCD4F1C-619B-48D6-A701-13E276B670F4}" type="pres">
      <dgm:prSet presAssocID="{090935FD-EDC7-4DD9-AE2B-9289E41EAA31}" presName="parentText" presStyleLbl="node1" presStyleIdx="0" presStyleCnt="4">
        <dgm:presLayoutVars>
          <dgm:chMax val="0"/>
          <dgm:bulletEnabled val="1"/>
        </dgm:presLayoutVars>
      </dgm:prSet>
      <dgm:spPr/>
      <dgm:t>
        <a:bodyPr/>
        <a:lstStyle/>
        <a:p>
          <a:endParaRPr lang="en-US"/>
        </a:p>
      </dgm:t>
    </dgm:pt>
    <dgm:pt modelId="{83202334-CB42-4938-800D-C4CE6EB065FF}" type="pres">
      <dgm:prSet presAssocID="{785CE3C8-73D7-4463-8056-9E4660D857F8}" presName="spacer" presStyleCnt="0"/>
      <dgm:spPr/>
    </dgm:pt>
    <dgm:pt modelId="{73E54E39-82D3-44ED-BEE5-F2DCBDC49291}" type="pres">
      <dgm:prSet presAssocID="{D71196F3-1B40-4205-B9D4-E24A98B03682}" presName="parentText" presStyleLbl="node1" presStyleIdx="1" presStyleCnt="4">
        <dgm:presLayoutVars>
          <dgm:chMax val="0"/>
          <dgm:bulletEnabled val="1"/>
        </dgm:presLayoutVars>
      </dgm:prSet>
      <dgm:spPr/>
      <dgm:t>
        <a:bodyPr/>
        <a:lstStyle/>
        <a:p>
          <a:endParaRPr lang="en-US"/>
        </a:p>
      </dgm:t>
    </dgm:pt>
    <dgm:pt modelId="{84D3840F-546F-4B32-8CB4-398D18A5DEC3}" type="pres">
      <dgm:prSet presAssocID="{3B28AC25-A8BF-4638-8A9B-B626A8563410}" presName="spacer" presStyleCnt="0"/>
      <dgm:spPr/>
    </dgm:pt>
    <dgm:pt modelId="{9F25085C-CA72-4921-9170-0886D8501065}" type="pres">
      <dgm:prSet presAssocID="{50CA379F-0DC8-4A0D-B36B-452C5DC67444}" presName="parentText" presStyleLbl="node1" presStyleIdx="2" presStyleCnt="4">
        <dgm:presLayoutVars>
          <dgm:chMax val="0"/>
          <dgm:bulletEnabled val="1"/>
        </dgm:presLayoutVars>
      </dgm:prSet>
      <dgm:spPr/>
      <dgm:t>
        <a:bodyPr/>
        <a:lstStyle/>
        <a:p>
          <a:endParaRPr lang="en-US"/>
        </a:p>
      </dgm:t>
    </dgm:pt>
    <dgm:pt modelId="{70A8AB72-5E7C-40BE-A031-DADCE79B56B7}" type="pres">
      <dgm:prSet presAssocID="{DFF4C45F-0936-487F-A36D-53F467A5B55F}" presName="spacer" presStyleCnt="0"/>
      <dgm:spPr/>
    </dgm:pt>
    <dgm:pt modelId="{2B01098B-AEF8-4AE2-9E10-E4F691A0C7FF}" type="pres">
      <dgm:prSet presAssocID="{3EB8CDAD-C8CA-43FF-B912-F0AEF204D0DC}" presName="parentText" presStyleLbl="node1" presStyleIdx="3" presStyleCnt="4">
        <dgm:presLayoutVars>
          <dgm:chMax val="0"/>
          <dgm:bulletEnabled val="1"/>
        </dgm:presLayoutVars>
      </dgm:prSet>
      <dgm:spPr/>
      <dgm:t>
        <a:bodyPr/>
        <a:lstStyle/>
        <a:p>
          <a:endParaRPr lang="en-US"/>
        </a:p>
      </dgm:t>
    </dgm:pt>
  </dgm:ptLst>
  <dgm:cxnLst>
    <dgm:cxn modelId="{07328DDE-2AA0-4FAF-8931-1745AC2CE9C6}" type="presOf" srcId="{50CA379F-0DC8-4A0D-B36B-452C5DC67444}" destId="{9F25085C-CA72-4921-9170-0886D8501065}" srcOrd="0" destOrd="0" presId="urn:microsoft.com/office/officeart/2005/8/layout/vList2"/>
    <dgm:cxn modelId="{68A024C8-E02B-4F56-A4A3-9447E80E7F09}" srcId="{101A91D9-32BE-4D41-A690-70A22B0E3511}" destId="{D71196F3-1B40-4205-B9D4-E24A98B03682}" srcOrd="1" destOrd="0" parTransId="{813C0BE1-E1A9-4A05-B41E-E896FA0A966F}" sibTransId="{3B28AC25-A8BF-4638-8A9B-B626A8563410}"/>
    <dgm:cxn modelId="{F5566B6D-BE45-4170-A419-B780B53BD4FB}" type="presOf" srcId="{3EB8CDAD-C8CA-43FF-B912-F0AEF204D0DC}" destId="{2B01098B-AEF8-4AE2-9E10-E4F691A0C7FF}" srcOrd="0" destOrd="0" presId="urn:microsoft.com/office/officeart/2005/8/layout/vList2"/>
    <dgm:cxn modelId="{5E7866A6-3AB5-4EB9-940B-1F2EDE281070}" srcId="{101A91D9-32BE-4D41-A690-70A22B0E3511}" destId="{090935FD-EDC7-4DD9-AE2B-9289E41EAA31}" srcOrd="0" destOrd="0" parTransId="{29C68E6F-3A9D-459C-A4C0-4A7DD95FEF81}" sibTransId="{785CE3C8-73D7-4463-8056-9E4660D857F8}"/>
    <dgm:cxn modelId="{94168666-8655-48A9-84AC-F9A050D161DC}" srcId="{101A91D9-32BE-4D41-A690-70A22B0E3511}" destId="{50CA379F-0DC8-4A0D-B36B-452C5DC67444}" srcOrd="2" destOrd="0" parTransId="{0E65D7DC-3DE8-4500-B797-F4E50F63687C}" sibTransId="{DFF4C45F-0936-487F-A36D-53F467A5B55F}"/>
    <dgm:cxn modelId="{32BB4AA1-1C40-4362-90D7-F3ECE4F73B8D}" srcId="{101A91D9-32BE-4D41-A690-70A22B0E3511}" destId="{3EB8CDAD-C8CA-43FF-B912-F0AEF204D0DC}" srcOrd="3" destOrd="0" parTransId="{E7AA1A6A-3D32-48D8-9A47-34D30BAC57E1}" sibTransId="{865247C5-9D46-481D-B308-859EF5220141}"/>
    <dgm:cxn modelId="{4416D64C-DB8F-4287-9C18-7C9DE8F879E9}" type="presOf" srcId="{090935FD-EDC7-4DD9-AE2B-9289E41EAA31}" destId="{0DCD4F1C-619B-48D6-A701-13E276B670F4}" srcOrd="0" destOrd="0" presId="urn:microsoft.com/office/officeart/2005/8/layout/vList2"/>
    <dgm:cxn modelId="{FB1327EA-8277-4D2E-8FD4-E6C960463128}" type="presOf" srcId="{101A91D9-32BE-4D41-A690-70A22B0E3511}" destId="{EB36F905-19F9-4E7C-8F43-8B51006BC677}" srcOrd="0" destOrd="0" presId="urn:microsoft.com/office/officeart/2005/8/layout/vList2"/>
    <dgm:cxn modelId="{65479D59-9E0A-4E62-A2DD-68FED581C6B8}" type="presOf" srcId="{D71196F3-1B40-4205-B9D4-E24A98B03682}" destId="{73E54E39-82D3-44ED-BEE5-F2DCBDC49291}" srcOrd="0" destOrd="0" presId="urn:microsoft.com/office/officeart/2005/8/layout/vList2"/>
    <dgm:cxn modelId="{A6F576F2-374C-4ACA-88FF-D5353CD6AF0E}" type="presParOf" srcId="{EB36F905-19F9-4E7C-8F43-8B51006BC677}" destId="{0DCD4F1C-619B-48D6-A701-13E276B670F4}" srcOrd="0" destOrd="0" presId="urn:microsoft.com/office/officeart/2005/8/layout/vList2"/>
    <dgm:cxn modelId="{523B739E-DC11-411A-A415-72A4EE013A24}" type="presParOf" srcId="{EB36F905-19F9-4E7C-8F43-8B51006BC677}" destId="{83202334-CB42-4938-800D-C4CE6EB065FF}" srcOrd="1" destOrd="0" presId="urn:microsoft.com/office/officeart/2005/8/layout/vList2"/>
    <dgm:cxn modelId="{4D99CF87-781D-4F03-9F9A-9F8512E64DDC}" type="presParOf" srcId="{EB36F905-19F9-4E7C-8F43-8B51006BC677}" destId="{73E54E39-82D3-44ED-BEE5-F2DCBDC49291}" srcOrd="2" destOrd="0" presId="urn:microsoft.com/office/officeart/2005/8/layout/vList2"/>
    <dgm:cxn modelId="{C7F6AA3F-F606-4085-9BC8-8FA699F24E0F}" type="presParOf" srcId="{EB36F905-19F9-4E7C-8F43-8B51006BC677}" destId="{84D3840F-546F-4B32-8CB4-398D18A5DEC3}" srcOrd="3" destOrd="0" presId="urn:microsoft.com/office/officeart/2005/8/layout/vList2"/>
    <dgm:cxn modelId="{D80732AF-840E-430A-8A14-8922AB7CC0D3}" type="presParOf" srcId="{EB36F905-19F9-4E7C-8F43-8B51006BC677}" destId="{9F25085C-CA72-4921-9170-0886D8501065}" srcOrd="4" destOrd="0" presId="urn:microsoft.com/office/officeart/2005/8/layout/vList2"/>
    <dgm:cxn modelId="{4C7639BD-7270-4BAD-8BC4-EB98FBABE7E2}" type="presParOf" srcId="{EB36F905-19F9-4E7C-8F43-8B51006BC677}" destId="{70A8AB72-5E7C-40BE-A031-DADCE79B56B7}" srcOrd="5" destOrd="0" presId="urn:microsoft.com/office/officeart/2005/8/layout/vList2"/>
    <dgm:cxn modelId="{921BF965-865C-48A2-A7C5-C294E021F64B}" type="presParOf" srcId="{EB36F905-19F9-4E7C-8F43-8B51006BC677}" destId="{2B01098B-AEF8-4AE2-9E10-E4F691A0C7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56859-9BE1-48BA-9209-D34A1A984E9C}">
      <dsp:nvSpPr>
        <dsp:cNvPr id="0" name=""/>
        <dsp:cNvSpPr/>
      </dsp:nvSpPr>
      <dsp:spPr>
        <a:xfrm>
          <a:off x="167769" y="777"/>
          <a:ext cx="2941935" cy="1765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kern="1200"/>
            <a:t>As a </a:t>
          </a:r>
          <a:endParaRPr lang="en-US" sz="4900" kern="1200"/>
        </a:p>
      </dsp:txBody>
      <dsp:txXfrm>
        <a:off x="167769" y="777"/>
        <a:ext cx="2941935" cy="1765161"/>
      </dsp:txXfrm>
    </dsp:sp>
    <dsp:sp modelId="{D0FA73F2-9287-41C4-8577-999EA9FAF877}">
      <dsp:nvSpPr>
        <dsp:cNvPr id="0" name=""/>
        <dsp:cNvSpPr/>
      </dsp:nvSpPr>
      <dsp:spPr>
        <a:xfrm>
          <a:off x="3403898" y="777"/>
          <a:ext cx="2941935" cy="1765161"/>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b="1" kern="1200"/>
            <a:t>&lt;user role&gt;</a:t>
          </a:r>
          <a:endParaRPr lang="en-US" sz="4900" kern="1200"/>
        </a:p>
      </dsp:txBody>
      <dsp:txXfrm>
        <a:off x="3403898" y="777"/>
        <a:ext cx="2941935" cy="1765161"/>
      </dsp:txXfrm>
    </dsp:sp>
    <dsp:sp modelId="{0939BE51-9A44-43D1-B4AE-4887E8B80B2A}">
      <dsp:nvSpPr>
        <dsp:cNvPr id="0" name=""/>
        <dsp:cNvSpPr/>
      </dsp:nvSpPr>
      <dsp:spPr>
        <a:xfrm>
          <a:off x="167769" y="2060132"/>
          <a:ext cx="2941935" cy="1765161"/>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kern="1200"/>
            <a:t>I can </a:t>
          </a:r>
          <a:endParaRPr lang="en-US" sz="4900" kern="1200"/>
        </a:p>
      </dsp:txBody>
      <dsp:txXfrm>
        <a:off x="167769" y="2060132"/>
        <a:ext cx="2941935" cy="1765161"/>
      </dsp:txXfrm>
    </dsp:sp>
    <dsp:sp modelId="{37714B17-52BE-47D4-A18E-35DA13CA3AB6}">
      <dsp:nvSpPr>
        <dsp:cNvPr id="0" name=""/>
        <dsp:cNvSpPr/>
      </dsp:nvSpPr>
      <dsp:spPr>
        <a:xfrm>
          <a:off x="3403898" y="2060132"/>
          <a:ext cx="2941935" cy="1765161"/>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b="1" kern="1200"/>
            <a:t>&lt;activity&gt; </a:t>
          </a:r>
          <a:endParaRPr lang="en-US" sz="4900" kern="1200"/>
        </a:p>
      </dsp:txBody>
      <dsp:txXfrm>
        <a:off x="3403898" y="2060132"/>
        <a:ext cx="2941935" cy="1765161"/>
      </dsp:txXfrm>
    </dsp:sp>
    <dsp:sp modelId="{71869DAC-6A7E-4C2B-B60D-6C47A666D5CF}">
      <dsp:nvSpPr>
        <dsp:cNvPr id="0" name=""/>
        <dsp:cNvSpPr/>
      </dsp:nvSpPr>
      <dsp:spPr>
        <a:xfrm>
          <a:off x="167769" y="4119487"/>
          <a:ext cx="2941935" cy="1765161"/>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kern="1200"/>
            <a:t>so that </a:t>
          </a:r>
          <a:endParaRPr lang="en-US" sz="4900" kern="1200"/>
        </a:p>
      </dsp:txBody>
      <dsp:txXfrm>
        <a:off x="167769" y="4119487"/>
        <a:ext cx="2941935" cy="1765161"/>
      </dsp:txXfrm>
    </dsp:sp>
    <dsp:sp modelId="{872AC0A5-CE30-4272-88F6-7177CD665047}">
      <dsp:nvSpPr>
        <dsp:cNvPr id="0" name=""/>
        <dsp:cNvSpPr/>
      </dsp:nvSpPr>
      <dsp:spPr>
        <a:xfrm>
          <a:off x="3403898" y="4119487"/>
          <a:ext cx="2941935" cy="176516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GB" sz="4900" b="1" kern="1200"/>
            <a:t>&lt;business value&gt;</a:t>
          </a:r>
          <a:endParaRPr lang="en-US" sz="4900" kern="1200"/>
        </a:p>
      </dsp:txBody>
      <dsp:txXfrm>
        <a:off x="3403898" y="4119487"/>
        <a:ext cx="2941935" cy="1765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D4F1C-619B-48D6-A701-13E276B670F4}">
      <dsp:nvSpPr>
        <dsp:cNvPr id="0" name=""/>
        <dsp:cNvSpPr/>
      </dsp:nvSpPr>
      <dsp:spPr>
        <a:xfrm>
          <a:off x="0" y="85213"/>
          <a:ext cx="6513603" cy="13747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GB" sz="2500" kern="1200"/>
            <a:t>Defined what a user story is: something our software should do to satisfy a user.  We also looked at a basic user story template.</a:t>
          </a:r>
          <a:endParaRPr lang="en-US" sz="2500" kern="1200"/>
        </a:p>
      </dsp:txBody>
      <dsp:txXfrm>
        <a:off x="67110" y="152323"/>
        <a:ext cx="6379383" cy="1240530"/>
      </dsp:txXfrm>
    </dsp:sp>
    <dsp:sp modelId="{73E54E39-82D3-44ED-BEE5-F2DCBDC49291}">
      <dsp:nvSpPr>
        <dsp:cNvPr id="0" name=""/>
        <dsp:cNvSpPr/>
      </dsp:nvSpPr>
      <dsp:spPr>
        <a:xfrm>
          <a:off x="0" y="1531963"/>
          <a:ext cx="6513603" cy="137475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GB" sz="2500" kern="1200"/>
            <a:t>Described the elements of a user story, including Conditions of Satisfaction, acceptance test, and tasks.</a:t>
          </a:r>
          <a:endParaRPr lang="en-US" sz="2500" kern="1200"/>
        </a:p>
      </dsp:txBody>
      <dsp:txXfrm>
        <a:off x="67110" y="1599073"/>
        <a:ext cx="6379383" cy="1240530"/>
      </dsp:txXfrm>
    </dsp:sp>
    <dsp:sp modelId="{9F25085C-CA72-4921-9170-0886D8501065}">
      <dsp:nvSpPr>
        <dsp:cNvPr id="0" name=""/>
        <dsp:cNvSpPr/>
      </dsp:nvSpPr>
      <dsp:spPr>
        <a:xfrm>
          <a:off x="0" y="2978713"/>
          <a:ext cx="6513603" cy="137475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GB" sz="2500" kern="1200"/>
            <a:t>Defined what a use case is: a series of actions between a user and system to achieve a goal.</a:t>
          </a:r>
          <a:endParaRPr lang="en-US" sz="2500" kern="1200"/>
        </a:p>
      </dsp:txBody>
      <dsp:txXfrm>
        <a:off x="67110" y="3045823"/>
        <a:ext cx="6379383" cy="1240530"/>
      </dsp:txXfrm>
    </dsp:sp>
    <dsp:sp modelId="{2B01098B-AEF8-4AE2-9E10-E4F691A0C7FF}">
      <dsp:nvSpPr>
        <dsp:cNvPr id="0" name=""/>
        <dsp:cNvSpPr/>
      </dsp:nvSpPr>
      <dsp:spPr>
        <a:xfrm>
          <a:off x="0" y="4425463"/>
          <a:ext cx="6513603" cy="13747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GB" sz="2500" kern="1200"/>
            <a:t>Specified a simple use case, examining features such as scope and goal level.</a:t>
          </a:r>
          <a:endParaRPr lang="en-US" sz="2500" kern="1200"/>
        </a:p>
      </dsp:txBody>
      <dsp:txXfrm>
        <a:off x="67110" y="4492573"/>
        <a:ext cx="6379383" cy="12405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D557-084B-4B95-9576-4F57D9D635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49ED044-35DC-48E2-8751-D33390FE7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66A095-DD6A-486D-834A-2F5597FFFD16}"/>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BF1100E4-6FB1-4DE6-B78F-8B929E5C40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FACE9D-09E4-4BD7-B92C-E532CB02A18A}"/>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118108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E2CC2-63AF-431F-80AE-31CEB0490C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4D9ED8-1A6C-4C3E-8866-EBB40E5776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2CE519-98B0-4AC2-A66F-3C5EEDC9A491}"/>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C0B2B282-4B7D-4F57-9FC0-A56D878245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86C033-F0FE-4096-923F-E597EE56647E}"/>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309299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632F3-87DC-4656-AD15-DE2E3677B4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D87AB-F1CB-4C5A-B7E8-3CBEE14E05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16C9DA-9028-4CE8-892E-A0AE6D219A50}"/>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27E4B5A7-6972-4C09-B360-C26F722098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F994EE-EC60-4418-A6E4-044DA4D790B7}"/>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2587580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2ECE-3429-4D45-B289-C29519DCA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BD52F6-7A1B-4A3D-89FA-21F841C6244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BEED26-9C36-47DE-B8E2-85360CC822DA}"/>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6401B9B2-625D-473B-B648-DBE6CD2F1D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AE76AE-E7A9-46FA-89C8-68D3BBF0DC93}"/>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2227984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C513-FD95-45B4-ABC4-17F89B6C6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32A00E-6FE6-4691-A4EC-EE196A387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C285EE-129A-49DD-9DCF-3BFA023B7B1B}"/>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EA17D382-0939-41EA-9C5F-0A915EB7CC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4F03C8-E781-420D-991A-56ED40A6BC9D}"/>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2451305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F853-D005-4A68-A5B9-B5C4D910E84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AC4118-0327-4AA5-A14B-8497FB9E75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0660CC-BDA3-4FB1-ACDF-5D309238E75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0032201-3D79-470B-879F-0912DFDC40E0}"/>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6" name="Footer Placeholder 5">
            <a:extLst>
              <a:ext uri="{FF2B5EF4-FFF2-40B4-BE49-F238E27FC236}">
                <a16:creationId xmlns:a16="http://schemas.microsoft.com/office/drawing/2014/main" id="{162E5127-7166-41BE-A9F3-7BAFCB0BFD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F9CF7A-5F20-4275-A561-34F99BF59618}"/>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12373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6D49-B0F3-4BB9-A401-EC27E683921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42AE33-6212-416A-820A-1891B108B9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DC2B01-C2F1-4E08-AC3A-D0FF535AB3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DFE4286-7D5D-4A53-8E82-FD296988D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C0147B-5C6B-48FA-930C-407A5EE519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99FA6D-3C8E-463E-BD1F-86B6BF59932F}"/>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8" name="Footer Placeholder 7">
            <a:extLst>
              <a:ext uri="{FF2B5EF4-FFF2-40B4-BE49-F238E27FC236}">
                <a16:creationId xmlns:a16="http://schemas.microsoft.com/office/drawing/2014/main" id="{3717623D-84FB-42CC-B8D4-880866D3703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2CD5D9-96F8-4C36-8843-ED8BA46BBAEE}"/>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1885644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891A-251F-4493-81EE-6D7B240538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A8C2D9-8E4D-42D3-8797-96276CE087DF}"/>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4" name="Footer Placeholder 3">
            <a:extLst>
              <a:ext uri="{FF2B5EF4-FFF2-40B4-BE49-F238E27FC236}">
                <a16:creationId xmlns:a16="http://schemas.microsoft.com/office/drawing/2014/main" id="{BFD3748F-564C-49DE-8835-4983444C05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BAA79C2-F3A1-40F2-910B-980103A85288}"/>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3059710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CD3961-24D7-4463-B888-28DD2C256A03}"/>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3" name="Footer Placeholder 2">
            <a:extLst>
              <a:ext uri="{FF2B5EF4-FFF2-40B4-BE49-F238E27FC236}">
                <a16:creationId xmlns:a16="http://schemas.microsoft.com/office/drawing/2014/main" id="{00DE9FE9-20A9-4415-8078-8441EF38E96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2D76691-29DA-455C-A973-F8D15858E8ED}"/>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3723037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6C7F-282E-4778-BDD4-5254602E5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48A1F3-1161-427D-BF93-478E93417B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9CD06FA-61ED-4547-B8FC-E4F395F0F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C974D8-B9FB-448A-A9B4-2C937E23FD12}"/>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6" name="Footer Placeholder 5">
            <a:extLst>
              <a:ext uri="{FF2B5EF4-FFF2-40B4-BE49-F238E27FC236}">
                <a16:creationId xmlns:a16="http://schemas.microsoft.com/office/drawing/2014/main" id="{1CE196A9-6B37-4F37-BF8D-30BD5BA191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66F018-6686-4111-87FB-73BCF6F3942B}"/>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133927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2CAD-84E9-4C3D-88C4-95430F137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B124A68-6381-4434-A56D-8EBFBF77C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74FC453-1FB0-4F48-8F6B-2EE50F58A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66035B-A78D-441F-88D8-8AE6BBDEEBBE}"/>
              </a:ext>
            </a:extLst>
          </p:cNvPr>
          <p:cNvSpPr>
            <a:spLocks noGrp="1"/>
          </p:cNvSpPr>
          <p:nvPr>
            <p:ph type="dt" sz="half" idx="10"/>
          </p:nvPr>
        </p:nvSpPr>
        <p:spPr/>
        <p:txBody>
          <a:bodyPr/>
          <a:lstStyle/>
          <a:p>
            <a:fld id="{CC8AB1E9-CC2B-433F-B446-855B65A92FE5}" type="datetimeFigureOut">
              <a:rPr lang="en-GB" smtClean="0"/>
              <a:t>11/02/2020</a:t>
            </a:fld>
            <a:endParaRPr lang="en-GB"/>
          </a:p>
        </p:txBody>
      </p:sp>
      <p:sp>
        <p:nvSpPr>
          <p:cNvPr id="6" name="Footer Placeholder 5">
            <a:extLst>
              <a:ext uri="{FF2B5EF4-FFF2-40B4-BE49-F238E27FC236}">
                <a16:creationId xmlns:a16="http://schemas.microsoft.com/office/drawing/2014/main" id="{EFE92B0E-0602-445D-A2C9-556BAEC365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43FAB38-7B59-46D2-AAEE-B805DE2BA8F0}"/>
              </a:ext>
            </a:extLst>
          </p:cNvPr>
          <p:cNvSpPr>
            <a:spLocks noGrp="1"/>
          </p:cNvSpPr>
          <p:nvPr>
            <p:ph type="sldNum" sz="quarter" idx="12"/>
          </p:nvPr>
        </p:nvSpPr>
        <p:spPr/>
        <p:txBody>
          <a:bodyPr/>
          <a:lstStyle/>
          <a:p>
            <a:fld id="{C95BBF9B-260C-4718-8ACD-FA041FD4F7E8}" type="slidenum">
              <a:rPr lang="en-GB" smtClean="0"/>
              <a:t>‹#›</a:t>
            </a:fld>
            <a:endParaRPr lang="en-GB"/>
          </a:p>
        </p:txBody>
      </p:sp>
    </p:spTree>
    <p:extLst>
      <p:ext uri="{BB962C8B-B14F-4D97-AF65-F5344CB8AC3E}">
        <p14:creationId xmlns:p14="http://schemas.microsoft.com/office/powerpoint/2010/main" val="34467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B30D1F-D3CF-4733-A205-298F0CD537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B605EB-1BC1-48B0-8210-F8AD97A0BA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8F568F-8AC9-47AB-81C8-BF411BEA1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AB1E9-CC2B-433F-B446-855B65A92FE5}" type="datetimeFigureOut">
              <a:rPr lang="en-GB" smtClean="0"/>
              <a:t>11/02/2020</a:t>
            </a:fld>
            <a:endParaRPr lang="en-GB"/>
          </a:p>
        </p:txBody>
      </p:sp>
      <p:sp>
        <p:nvSpPr>
          <p:cNvPr id="5" name="Footer Placeholder 4">
            <a:extLst>
              <a:ext uri="{FF2B5EF4-FFF2-40B4-BE49-F238E27FC236}">
                <a16:creationId xmlns:a16="http://schemas.microsoft.com/office/drawing/2014/main" id="{24FBBED7-D5DE-4386-A549-BE3F47FA55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61AC30-3BC3-49EE-BB7E-815C788B43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BBF9B-260C-4718-8ACD-FA041FD4F7E8}" type="slidenum">
              <a:rPr lang="en-GB" smtClean="0"/>
              <a:t>‹#›</a:t>
            </a:fld>
            <a:endParaRPr lang="en-GB"/>
          </a:p>
        </p:txBody>
      </p:sp>
    </p:spTree>
    <p:extLst>
      <p:ext uri="{BB962C8B-B14F-4D97-AF65-F5344CB8AC3E}">
        <p14:creationId xmlns:p14="http://schemas.microsoft.com/office/powerpoint/2010/main" val="3166056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cis.bentley.edu/lwaguespack/CS360_Site/Downloads_files/Use%20Case%20Template%20%28Cockburn%29.pdf"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is.bentley.edu/lwaguespack/CS360_Site/Downloads_files/Use%20Case%20Template%20%28Cockburn%29.pdf" TargetMode="External"/><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en.wikipedia.org/wiki/Use_case" TargetMode="External"/><Relationship Id="rId7" Type="http://schemas.openxmlformats.org/officeDocument/2006/relationships/image" Target="../media/image41.png"/><Relationship Id="rId2" Type="http://schemas.openxmlformats.org/officeDocument/2006/relationships/image" Target="../media/image38.gif"/><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creativecommons.org/licenses/by-sa/3.0/" TargetMode="Externa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Use_case" TargetMode="External"/><Relationship Id="rId2" Type="http://schemas.openxmlformats.org/officeDocument/2006/relationships/image" Target="../media/image44.gif"/><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Use_case" TargetMode="External"/><Relationship Id="rId2" Type="http://schemas.openxmlformats.org/officeDocument/2006/relationships/image" Target="../media/image44.gif"/><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ockburnstyle_use_cases.svg" TargetMode="Externa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 Id="rId4" Type="http://schemas.openxmlformats.org/officeDocument/2006/relationships/hyperlink" Target="https://www.agilebusiness.org/page/ProjectFramework_15_RequirementsandUserStor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4CF771-A55B-4903-A2AC-6EB4269CEBCF}"/>
              </a:ext>
            </a:extLst>
          </p:cNvPr>
          <p:cNvPicPr>
            <a:picLocks noChangeAspect="1"/>
          </p:cNvPicPr>
          <p:nvPr/>
        </p:nvPicPr>
        <p:blipFill rotWithShape="1">
          <a:blip r:embed="rId2">
            <a:alphaModFix amt="50000"/>
          </a:blip>
          <a:srcRect t="1510" b="14220"/>
          <a:stretch/>
        </p:blipFill>
        <p:spPr>
          <a:xfrm>
            <a:off x="20" y="1"/>
            <a:ext cx="12191980" cy="6857999"/>
          </a:xfrm>
          <a:prstGeom prst="rect">
            <a:avLst/>
          </a:prstGeom>
        </p:spPr>
      </p:pic>
      <p:sp>
        <p:nvSpPr>
          <p:cNvPr id="2" name="Title 1">
            <a:extLst>
              <a:ext uri="{FF2B5EF4-FFF2-40B4-BE49-F238E27FC236}">
                <a16:creationId xmlns:a16="http://schemas.microsoft.com/office/drawing/2014/main" id="{1365F15B-CEFC-4572-BC21-FD2ED23B4085}"/>
              </a:ext>
            </a:extLst>
          </p:cNvPr>
          <p:cNvSpPr>
            <a:spLocks noGrp="1"/>
          </p:cNvSpPr>
          <p:nvPr>
            <p:ph type="ctrTitle"/>
          </p:nvPr>
        </p:nvSpPr>
        <p:spPr>
          <a:xfrm>
            <a:off x="1524000" y="1122362"/>
            <a:ext cx="9144000" cy="2900518"/>
          </a:xfrm>
        </p:spPr>
        <p:txBody>
          <a:bodyPr>
            <a:normAutofit/>
          </a:bodyPr>
          <a:lstStyle/>
          <a:p>
            <a:r>
              <a:rPr lang="en-GB">
                <a:solidFill>
                  <a:srgbClr val="FFFFFF"/>
                </a:solidFill>
              </a:rPr>
              <a:t>User Stories and Use Cases</a:t>
            </a:r>
          </a:p>
        </p:txBody>
      </p:sp>
      <p:sp>
        <p:nvSpPr>
          <p:cNvPr id="3" name="Subtitle 2">
            <a:extLst>
              <a:ext uri="{FF2B5EF4-FFF2-40B4-BE49-F238E27FC236}">
                <a16:creationId xmlns:a16="http://schemas.microsoft.com/office/drawing/2014/main" id="{BE08A26A-56C6-4D59-884E-DC7CA405D92E}"/>
              </a:ext>
            </a:extLst>
          </p:cNvPr>
          <p:cNvSpPr>
            <a:spLocks noGrp="1"/>
          </p:cNvSpPr>
          <p:nvPr>
            <p:ph type="subTitle" idx="1"/>
          </p:nvPr>
        </p:nvSpPr>
        <p:spPr>
          <a:xfrm>
            <a:off x="1524000" y="4159404"/>
            <a:ext cx="9144000" cy="1098395"/>
          </a:xfrm>
        </p:spPr>
        <p:txBody>
          <a:bodyPr>
            <a:normAutofit/>
          </a:bodyPr>
          <a:lstStyle/>
          <a:p>
            <a:r>
              <a:rPr lang="en-GB" dirty="0">
                <a:solidFill>
                  <a:srgbClr val="FFFFFF"/>
                </a:solidFill>
              </a:rPr>
              <a:t>SET08103 Software Engineering Methods</a:t>
            </a:r>
          </a:p>
        </p:txBody>
      </p:sp>
    </p:spTree>
    <p:extLst>
      <p:ext uri="{BB962C8B-B14F-4D97-AF65-F5344CB8AC3E}">
        <p14:creationId xmlns:p14="http://schemas.microsoft.com/office/powerpoint/2010/main" val="20243840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CA0DAA6-33B8-4A25-810D-2F4D816FB4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kern="1200">
                <a:solidFill>
                  <a:schemeClr val="bg1"/>
                </a:solidFill>
                <a:latin typeface="+mj-lt"/>
                <a:ea typeface="+mj-ea"/>
                <a:cs typeface="+mj-cs"/>
              </a:rPr>
              <a:t>INVEST Criteria</a:t>
            </a:r>
          </a:p>
        </p:txBody>
      </p:sp>
      <p:pic>
        <p:nvPicPr>
          <p:cNvPr id="8" name="Picture 7">
            <a:extLst>
              <a:ext uri="{FF2B5EF4-FFF2-40B4-BE49-F238E27FC236}">
                <a16:creationId xmlns:a16="http://schemas.microsoft.com/office/drawing/2014/main" id="{0B1EE8ED-E7B9-429F-A046-02B620060D09}"/>
              </a:ext>
            </a:extLst>
          </p:cNvPr>
          <p:cNvPicPr>
            <a:picLocks noChangeAspect="1"/>
          </p:cNvPicPr>
          <p:nvPr/>
        </p:nvPicPr>
        <p:blipFill>
          <a:blip r:embed="rId2"/>
          <a:stretch>
            <a:fillRect/>
          </a:stretch>
        </p:blipFill>
        <p:spPr>
          <a:xfrm>
            <a:off x="5738410" y="454800"/>
            <a:ext cx="4957299" cy="3209850"/>
          </a:xfrm>
          <a:prstGeom prst="rect">
            <a:avLst/>
          </a:prstGeom>
        </p:spPr>
      </p:pic>
      <p:sp>
        <p:nvSpPr>
          <p:cNvPr id="12" name="Rectangle 11">
            <a:extLst>
              <a:ext uri="{FF2B5EF4-FFF2-40B4-BE49-F238E27FC236}">
                <a16:creationId xmlns:a16="http://schemas.microsoft.com/office/drawing/2014/main" id="{4727B9F6-D930-4419-B21E-CC2C51DCBC44}"/>
              </a:ext>
            </a:extLst>
          </p:cNvPr>
          <p:cNvSpPr/>
          <p:nvPr/>
        </p:nvSpPr>
        <p:spPr>
          <a:xfrm>
            <a:off x="5738410" y="3760784"/>
            <a:ext cx="2764090" cy="923330"/>
          </a:xfrm>
          <a:prstGeom prst="rect">
            <a:avLst/>
          </a:prstGeom>
        </p:spPr>
        <p:txBody>
          <a:bodyPr wrap="none">
            <a:spAutoFit/>
          </a:bodyPr>
          <a:lstStyle/>
          <a:p>
            <a:r>
              <a:rPr lang="en-GB" dirty="0"/>
              <a:t>Product Backlog Items (PBI)</a:t>
            </a:r>
          </a:p>
          <a:p>
            <a:r>
              <a:rPr lang="en-GB" dirty="0"/>
              <a:t>Acceptance Criteria (AC)</a:t>
            </a:r>
          </a:p>
          <a:p>
            <a:r>
              <a:rPr lang="en-GB" dirty="0"/>
              <a:t>Definition of Done (DOD)</a:t>
            </a:r>
          </a:p>
        </p:txBody>
      </p:sp>
      <p:pic>
        <p:nvPicPr>
          <p:cNvPr id="13" name="Picture 12">
            <a:extLst>
              <a:ext uri="{FF2B5EF4-FFF2-40B4-BE49-F238E27FC236}">
                <a16:creationId xmlns:a16="http://schemas.microsoft.com/office/drawing/2014/main" id="{E4076A65-95EA-4586-B17A-C8C7FE2DBD96}"/>
              </a:ext>
            </a:extLst>
          </p:cNvPr>
          <p:cNvPicPr>
            <a:picLocks noChangeAspect="1"/>
          </p:cNvPicPr>
          <p:nvPr/>
        </p:nvPicPr>
        <p:blipFill>
          <a:blip r:embed="rId3"/>
          <a:stretch>
            <a:fillRect/>
          </a:stretch>
        </p:blipFill>
        <p:spPr>
          <a:xfrm>
            <a:off x="5738410" y="5176552"/>
            <a:ext cx="5390105" cy="1210882"/>
          </a:xfrm>
          <a:prstGeom prst="rect">
            <a:avLst/>
          </a:prstGeom>
        </p:spPr>
      </p:pic>
    </p:spTree>
    <p:extLst>
      <p:ext uri="{BB962C8B-B14F-4D97-AF65-F5344CB8AC3E}">
        <p14:creationId xmlns:p14="http://schemas.microsoft.com/office/powerpoint/2010/main" val="414245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2000"/>
              <a:t>They are not detailed requirements specifications (something a system shall do) but are negotiable expressions of intent</a:t>
            </a:r>
          </a:p>
        </p:txBody>
      </p:sp>
      <p:pic>
        <p:nvPicPr>
          <p:cNvPr id="6" name="Picture 5">
            <a:extLst>
              <a:ext uri="{FF2B5EF4-FFF2-40B4-BE49-F238E27FC236}">
                <a16:creationId xmlns:a16="http://schemas.microsoft.com/office/drawing/2014/main" id="{BAD9AF95-D3EC-4AF9-AC92-DAA09BD3F4A8}"/>
              </a:ext>
            </a:extLst>
          </p:cNvPr>
          <p:cNvPicPr>
            <a:picLocks noChangeAspect="1"/>
          </p:cNvPicPr>
          <p:nvPr/>
        </p:nvPicPr>
        <p:blipFill>
          <a:blip r:embed="rId2"/>
          <a:stretch>
            <a:fillRect/>
          </a:stretch>
        </p:blipFill>
        <p:spPr>
          <a:xfrm>
            <a:off x="5297763" y="1590538"/>
            <a:ext cx="6250769" cy="3516057"/>
          </a:xfrm>
          <a:prstGeom prst="rect">
            <a:avLst/>
          </a:prstGeom>
        </p:spPr>
      </p:pic>
    </p:spTree>
    <p:extLst>
      <p:ext uri="{BB962C8B-B14F-4D97-AF65-F5344CB8AC3E}">
        <p14:creationId xmlns:p14="http://schemas.microsoft.com/office/powerpoint/2010/main" val="58372529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5CA849-654C-4173-AD99-B3A2528275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429768" y="411480"/>
            <a:ext cx="11201400" cy="1106424"/>
          </a:xfrm>
        </p:spPr>
        <p:txBody>
          <a:bodyPr>
            <a:normAutofit/>
          </a:bodyPr>
          <a:lstStyle/>
          <a:p>
            <a:r>
              <a:rPr lang="en-GB" sz="3600" b="1" dirty="0"/>
              <a:t>User Stories versus Requirements</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1ABC40E-9E70-42AD-A00E-97491E12DCC4}"/>
              </a:ext>
            </a:extLst>
          </p:cNvPr>
          <p:cNvPicPr>
            <a:picLocks noChangeAspect="1"/>
          </p:cNvPicPr>
          <p:nvPr/>
        </p:nvPicPr>
        <p:blipFill rotWithShape="1">
          <a:blip r:embed="rId2"/>
          <a:srcRect l="1367" r="2" b="2"/>
          <a:stretch/>
        </p:blipFill>
        <p:spPr>
          <a:xfrm>
            <a:off x="409143" y="2230327"/>
            <a:ext cx="6704891" cy="4520559"/>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FFF41B9-32A6-4799-82B3-C008B7FCE340}"/>
              </a:ext>
            </a:extLst>
          </p:cNvPr>
          <p:cNvSpPr/>
          <p:nvPr/>
        </p:nvSpPr>
        <p:spPr>
          <a:xfrm>
            <a:off x="7757499" y="2258652"/>
            <a:ext cx="4004733" cy="3447098"/>
          </a:xfrm>
          <a:prstGeom prst="rect">
            <a:avLst/>
          </a:prstGeom>
        </p:spPr>
        <p:txBody>
          <a:bodyPr wrap="square">
            <a:spAutoFit/>
          </a:bodyPr>
          <a:lstStyle/>
          <a:p>
            <a:pPr>
              <a:spcAft>
                <a:spcPts val="600"/>
              </a:spcAft>
            </a:pPr>
            <a:r>
              <a:rPr lang="en-GB" dirty="0"/>
              <a:t>As a [customer], I want [shopping cart feature] so that [I can easily purchase items online].</a:t>
            </a:r>
          </a:p>
          <a:p>
            <a:pPr>
              <a:spcAft>
                <a:spcPts val="600"/>
              </a:spcAft>
            </a:pPr>
            <a:endParaRPr lang="en-GB" dirty="0"/>
          </a:p>
          <a:p>
            <a:pPr>
              <a:spcAft>
                <a:spcPts val="600"/>
              </a:spcAft>
            </a:pPr>
            <a:r>
              <a:rPr lang="en-GB" dirty="0"/>
              <a:t>As </a:t>
            </a:r>
            <a:r>
              <a:rPr lang="en-GB" dirty="0" smtClean="0"/>
              <a:t>a </a:t>
            </a:r>
            <a:r>
              <a:rPr lang="en-GB" dirty="0"/>
              <a:t>[manager], I want to [generate a report] so that [I can understand which departments need more resources].</a:t>
            </a:r>
          </a:p>
          <a:p>
            <a:pPr>
              <a:spcAft>
                <a:spcPts val="600"/>
              </a:spcAft>
            </a:pPr>
            <a:endParaRPr lang="en-GB" dirty="0"/>
          </a:p>
          <a:p>
            <a:pPr>
              <a:spcAft>
                <a:spcPts val="600"/>
              </a:spcAft>
            </a:pPr>
            <a:r>
              <a:rPr lang="en-GB" dirty="0"/>
              <a:t>As a [customer], I want to [receive </a:t>
            </a:r>
            <a:r>
              <a:rPr lang="en-GB" dirty="0" smtClean="0"/>
              <a:t>a </a:t>
            </a:r>
            <a:r>
              <a:rPr lang="en-GB" dirty="0"/>
              <a:t>SMS when the item </a:t>
            </a:r>
            <a:r>
              <a:rPr lang="en-GB" dirty="0" smtClean="0"/>
              <a:t>arrives] </a:t>
            </a:r>
            <a:r>
              <a:rPr lang="en-GB" dirty="0"/>
              <a:t>so that [I can go </a:t>
            </a:r>
            <a:r>
              <a:rPr lang="en-GB" dirty="0" smtClean="0"/>
              <a:t>and pick </a:t>
            </a:r>
            <a:r>
              <a:rPr lang="en-GB" dirty="0"/>
              <a:t>it up right away]</a:t>
            </a:r>
          </a:p>
        </p:txBody>
      </p:sp>
      <p:sp>
        <p:nvSpPr>
          <p:cNvPr id="8" name="Rectangle 7">
            <a:extLst>
              <a:ext uri="{FF2B5EF4-FFF2-40B4-BE49-F238E27FC236}">
                <a16:creationId xmlns:a16="http://schemas.microsoft.com/office/drawing/2014/main" id="{DFF1D34F-097D-4656-AA4C-0386EFEA7AC4}"/>
              </a:ext>
            </a:extLst>
          </p:cNvPr>
          <p:cNvSpPr/>
          <p:nvPr/>
        </p:nvSpPr>
        <p:spPr>
          <a:xfrm>
            <a:off x="454306" y="1829847"/>
            <a:ext cx="6096000" cy="1200329"/>
          </a:xfrm>
          <a:prstGeom prst="rect">
            <a:avLst/>
          </a:prstGeom>
        </p:spPr>
        <p:txBody>
          <a:bodyPr>
            <a:spAutoFit/>
          </a:bodyPr>
          <a:lstStyle/>
          <a:p>
            <a:r>
              <a:rPr lang="en-GB" sz="2400" dirty="0"/>
              <a:t>They are short, easy to read, and understandable to developers, stakeholders, and users.</a:t>
            </a:r>
          </a:p>
        </p:txBody>
      </p:sp>
    </p:spTree>
    <p:extLst>
      <p:ext uri="{BB962C8B-B14F-4D97-AF65-F5344CB8AC3E}">
        <p14:creationId xmlns:p14="http://schemas.microsoft.com/office/powerpoint/2010/main" val="420969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2000"/>
              <a:t>They represent small increments of valued functionality that can be developed in a period of days to weeks.</a:t>
            </a:r>
          </a:p>
        </p:txBody>
      </p:sp>
      <p:pic>
        <p:nvPicPr>
          <p:cNvPr id="4" name="Picture 3">
            <a:extLst>
              <a:ext uri="{FF2B5EF4-FFF2-40B4-BE49-F238E27FC236}">
                <a16:creationId xmlns:a16="http://schemas.microsoft.com/office/drawing/2014/main" id="{6F091841-AE18-4154-945F-4FB9E8CC15FE}"/>
              </a:ext>
            </a:extLst>
          </p:cNvPr>
          <p:cNvPicPr>
            <a:picLocks noChangeAspect="1"/>
          </p:cNvPicPr>
          <p:nvPr/>
        </p:nvPicPr>
        <p:blipFill>
          <a:blip r:embed="rId2"/>
          <a:stretch>
            <a:fillRect/>
          </a:stretch>
        </p:blipFill>
        <p:spPr>
          <a:xfrm>
            <a:off x="5297763" y="1895263"/>
            <a:ext cx="6250769" cy="2906606"/>
          </a:xfrm>
          <a:prstGeom prst="rect">
            <a:avLst/>
          </a:prstGeom>
        </p:spPr>
      </p:pic>
    </p:spTree>
    <p:extLst>
      <p:ext uri="{BB962C8B-B14F-4D97-AF65-F5344CB8AC3E}">
        <p14:creationId xmlns:p14="http://schemas.microsoft.com/office/powerpoint/2010/main" val="8945746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2000" dirty="0"/>
              <a:t>They are relatively easy to estimate, so effort to implement the functionality can be rapidly determined.</a:t>
            </a:r>
          </a:p>
        </p:txBody>
      </p:sp>
      <p:pic>
        <p:nvPicPr>
          <p:cNvPr id="4" name="Picture 3">
            <a:extLst>
              <a:ext uri="{FF2B5EF4-FFF2-40B4-BE49-F238E27FC236}">
                <a16:creationId xmlns:a16="http://schemas.microsoft.com/office/drawing/2014/main" id="{7F65B6DF-3A47-4CBF-8F68-A88FEB30112C}"/>
              </a:ext>
            </a:extLst>
          </p:cNvPr>
          <p:cNvPicPr>
            <a:picLocks noChangeAspect="1"/>
          </p:cNvPicPr>
          <p:nvPr/>
        </p:nvPicPr>
        <p:blipFill>
          <a:blip r:embed="rId2"/>
          <a:stretch>
            <a:fillRect/>
          </a:stretch>
        </p:blipFill>
        <p:spPr>
          <a:xfrm>
            <a:off x="5297763" y="623392"/>
            <a:ext cx="6250769" cy="3266026"/>
          </a:xfrm>
          <a:prstGeom prst="rect">
            <a:avLst/>
          </a:prstGeom>
        </p:spPr>
      </p:pic>
      <p:pic>
        <p:nvPicPr>
          <p:cNvPr id="5" name="Picture 4">
            <a:extLst>
              <a:ext uri="{FF2B5EF4-FFF2-40B4-BE49-F238E27FC236}">
                <a16:creationId xmlns:a16="http://schemas.microsoft.com/office/drawing/2014/main" id="{048D7C68-F1BC-48CF-B1EB-B7715E388B9E}"/>
              </a:ext>
            </a:extLst>
          </p:cNvPr>
          <p:cNvPicPr>
            <a:picLocks noChangeAspect="1"/>
          </p:cNvPicPr>
          <p:nvPr/>
        </p:nvPicPr>
        <p:blipFill>
          <a:blip r:embed="rId3"/>
          <a:stretch>
            <a:fillRect/>
          </a:stretch>
        </p:blipFill>
        <p:spPr>
          <a:xfrm>
            <a:off x="6567854" y="4345854"/>
            <a:ext cx="3276600" cy="1400175"/>
          </a:xfrm>
          <a:prstGeom prst="rect">
            <a:avLst/>
          </a:prstGeom>
        </p:spPr>
      </p:pic>
    </p:spTree>
    <p:extLst>
      <p:ext uri="{BB962C8B-B14F-4D97-AF65-F5344CB8AC3E}">
        <p14:creationId xmlns:p14="http://schemas.microsoft.com/office/powerpoint/2010/main" val="307767800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2000"/>
              <a:t>They are not carried in large, unwieldy documents but rather organized in lists that can be more easily arranged and rearranged as new information is discovered.</a:t>
            </a:r>
          </a:p>
        </p:txBody>
      </p:sp>
      <p:pic>
        <p:nvPicPr>
          <p:cNvPr id="4" name="Picture 3">
            <a:extLst>
              <a:ext uri="{FF2B5EF4-FFF2-40B4-BE49-F238E27FC236}">
                <a16:creationId xmlns:a16="http://schemas.microsoft.com/office/drawing/2014/main" id="{DDBF80D9-6171-4496-9485-50B446B22AE8}"/>
              </a:ext>
            </a:extLst>
          </p:cNvPr>
          <p:cNvPicPr>
            <a:picLocks noChangeAspect="1"/>
          </p:cNvPicPr>
          <p:nvPr/>
        </p:nvPicPr>
        <p:blipFill>
          <a:blip r:embed="rId2"/>
          <a:stretch>
            <a:fillRect/>
          </a:stretch>
        </p:blipFill>
        <p:spPr>
          <a:xfrm>
            <a:off x="5297763" y="1574911"/>
            <a:ext cx="6250769" cy="3547311"/>
          </a:xfrm>
          <a:prstGeom prst="rect">
            <a:avLst/>
          </a:prstGeom>
        </p:spPr>
      </p:pic>
    </p:spTree>
    <p:extLst>
      <p:ext uri="{BB962C8B-B14F-4D97-AF65-F5344CB8AC3E}">
        <p14:creationId xmlns:p14="http://schemas.microsoft.com/office/powerpoint/2010/main" val="170179839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2000"/>
              <a:t>They are not detailed at the outset of the project but are elaborated on a just-in-time basis, thereby avoiding too early specificity, delays in development, requirements inventory, and an over constrained statement of the solution</a:t>
            </a:r>
          </a:p>
        </p:txBody>
      </p:sp>
      <p:pic>
        <p:nvPicPr>
          <p:cNvPr id="4" name="Picture 3">
            <a:extLst>
              <a:ext uri="{FF2B5EF4-FFF2-40B4-BE49-F238E27FC236}">
                <a16:creationId xmlns:a16="http://schemas.microsoft.com/office/drawing/2014/main" id="{D50F6DD1-DF67-4E77-951F-C9D7B1EB1BD2}"/>
              </a:ext>
            </a:extLst>
          </p:cNvPr>
          <p:cNvPicPr>
            <a:picLocks noChangeAspect="1"/>
          </p:cNvPicPr>
          <p:nvPr/>
        </p:nvPicPr>
        <p:blipFill>
          <a:blip r:embed="rId2"/>
          <a:stretch>
            <a:fillRect/>
          </a:stretch>
        </p:blipFill>
        <p:spPr>
          <a:xfrm>
            <a:off x="5297763" y="1606165"/>
            <a:ext cx="6250769" cy="3484802"/>
          </a:xfrm>
          <a:prstGeom prst="rect">
            <a:avLst/>
          </a:prstGeom>
        </p:spPr>
      </p:pic>
    </p:spTree>
    <p:extLst>
      <p:ext uri="{BB962C8B-B14F-4D97-AF65-F5344CB8AC3E}">
        <p14:creationId xmlns:p14="http://schemas.microsoft.com/office/powerpoint/2010/main" val="38187238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3200" dirty="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dirty="0"/>
              <a:t>They need little or no maintenance and can be safely discarded after implementation.</a:t>
            </a:r>
          </a:p>
        </p:txBody>
      </p:sp>
      <p:pic>
        <p:nvPicPr>
          <p:cNvPr id="4" name="Picture 3">
            <a:extLst>
              <a:ext uri="{FF2B5EF4-FFF2-40B4-BE49-F238E27FC236}">
                <a16:creationId xmlns:a16="http://schemas.microsoft.com/office/drawing/2014/main" id="{C0EFA3C5-8389-4557-9342-F4A9DAF7B664}"/>
              </a:ext>
            </a:extLst>
          </p:cNvPr>
          <p:cNvPicPr>
            <a:picLocks noChangeAspect="1"/>
          </p:cNvPicPr>
          <p:nvPr/>
        </p:nvPicPr>
        <p:blipFill>
          <a:blip r:embed="rId2"/>
          <a:stretch>
            <a:fillRect/>
          </a:stretch>
        </p:blipFill>
        <p:spPr>
          <a:xfrm>
            <a:off x="5297763" y="1119126"/>
            <a:ext cx="6250769" cy="4458881"/>
          </a:xfrm>
          <a:prstGeom prst="rect">
            <a:avLst/>
          </a:prstGeom>
        </p:spPr>
      </p:pic>
    </p:spTree>
    <p:extLst>
      <p:ext uri="{BB962C8B-B14F-4D97-AF65-F5344CB8AC3E}">
        <p14:creationId xmlns:p14="http://schemas.microsoft.com/office/powerpoint/2010/main" val="67346331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User Stories versus Requirements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919737"/>
            <a:ext cx="3363974" cy="3415623"/>
          </a:xfrm>
        </p:spPr>
        <p:txBody>
          <a:bodyPr>
            <a:normAutofit/>
          </a:bodyPr>
          <a:lstStyle/>
          <a:p>
            <a:pPr marL="0" indent="0">
              <a:buNone/>
            </a:pPr>
            <a:r>
              <a:rPr lang="en-GB" sz="2000" dirty="0"/>
              <a:t>User stories, and the code that is created quickly thereafter, serve as inputs to documentation, which is </a:t>
            </a:r>
            <a:r>
              <a:rPr lang="en-GB" sz="2000" dirty="0" smtClean="0"/>
              <a:t>also developed incrementally.</a:t>
            </a:r>
            <a:endParaRPr lang="en-GB" sz="2000" dirty="0"/>
          </a:p>
        </p:txBody>
      </p:sp>
      <p:pic>
        <p:nvPicPr>
          <p:cNvPr id="4" name="Picture 3">
            <a:extLst>
              <a:ext uri="{FF2B5EF4-FFF2-40B4-BE49-F238E27FC236}">
                <a16:creationId xmlns:a16="http://schemas.microsoft.com/office/drawing/2014/main" id="{E71477EB-6304-42E5-9BA7-6A73837A1422}"/>
              </a:ext>
            </a:extLst>
          </p:cNvPr>
          <p:cNvPicPr>
            <a:picLocks noChangeAspect="1"/>
          </p:cNvPicPr>
          <p:nvPr/>
        </p:nvPicPr>
        <p:blipFill>
          <a:blip r:embed="rId2"/>
          <a:stretch>
            <a:fillRect/>
          </a:stretch>
        </p:blipFill>
        <p:spPr>
          <a:xfrm>
            <a:off x="5297762" y="2913458"/>
            <a:ext cx="6250769" cy="2406546"/>
          </a:xfrm>
          <a:prstGeom prst="rect">
            <a:avLst/>
          </a:prstGeom>
        </p:spPr>
      </p:pic>
      <p:pic>
        <p:nvPicPr>
          <p:cNvPr id="5" name="Picture 4">
            <a:extLst>
              <a:ext uri="{FF2B5EF4-FFF2-40B4-BE49-F238E27FC236}">
                <a16:creationId xmlns:a16="http://schemas.microsoft.com/office/drawing/2014/main" id="{9B062BCE-0D0E-4AB6-AAC5-C6E0FE453155}"/>
              </a:ext>
            </a:extLst>
          </p:cNvPr>
          <p:cNvPicPr>
            <a:picLocks noChangeAspect="1"/>
          </p:cNvPicPr>
          <p:nvPr/>
        </p:nvPicPr>
        <p:blipFill>
          <a:blip r:embed="rId3"/>
          <a:stretch>
            <a:fillRect/>
          </a:stretch>
        </p:blipFill>
        <p:spPr>
          <a:xfrm>
            <a:off x="6600482" y="5320004"/>
            <a:ext cx="3181350" cy="1438275"/>
          </a:xfrm>
          <a:prstGeom prst="rect">
            <a:avLst/>
          </a:prstGeom>
        </p:spPr>
      </p:pic>
      <p:pic>
        <p:nvPicPr>
          <p:cNvPr id="6" name="Picture 5">
            <a:extLst>
              <a:ext uri="{FF2B5EF4-FFF2-40B4-BE49-F238E27FC236}">
                <a16:creationId xmlns:a16="http://schemas.microsoft.com/office/drawing/2014/main" id="{22CEC016-6B64-4CDA-A327-A403B350924A}"/>
              </a:ext>
            </a:extLst>
          </p:cNvPr>
          <p:cNvPicPr>
            <a:picLocks noChangeAspect="1"/>
          </p:cNvPicPr>
          <p:nvPr/>
        </p:nvPicPr>
        <p:blipFill>
          <a:blip r:embed="rId4"/>
          <a:stretch>
            <a:fillRect/>
          </a:stretch>
        </p:blipFill>
        <p:spPr>
          <a:xfrm>
            <a:off x="6741159" y="411884"/>
            <a:ext cx="3363974" cy="2226159"/>
          </a:xfrm>
          <a:prstGeom prst="rect">
            <a:avLst/>
          </a:prstGeom>
        </p:spPr>
      </p:pic>
    </p:spTree>
    <p:extLst>
      <p:ext uri="{BB962C8B-B14F-4D97-AF65-F5344CB8AC3E}">
        <p14:creationId xmlns:p14="http://schemas.microsoft.com/office/powerpoint/2010/main" val="7027010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Conditions of Satisfaction</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a:bodyPr>
          <a:lstStyle/>
          <a:p>
            <a:pPr marL="0" indent="0">
              <a:buNone/>
            </a:pPr>
            <a:r>
              <a:rPr lang="en-GB" sz="2000"/>
              <a:t>Questions that need to be answered for the user story to be completed.</a:t>
            </a:r>
          </a:p>
          <a:p>
            <a:pPr marL="0" indent="0">
              <a:buNone/>
            </a:pPr>
            <a:endParaRPr lang="en-GB" sz="2000"/>
          </a:p>
          <a:p>
            <a:pPr marL="0" indent="0">
              <a:buNone/>
            </a:pPr>
            <a:r>
              <a:rPr lang="en-GB" sz="2000"/>
              <a:t>Defined by the Product Owner.</a:t>
            </a:r>
          </a:p>
          <a:p>
            <a:pPr marL="0" indent="0">
              <a:buNone/>
            </a:pPr>
            <a:endParaRPr lang="en-GB" sz="2000"/>
          </a:p>
          <a:p>
            <a:pPr marL="0" indent="0">
              <a:buNone/>
            </a:pPr>
            <a:r>
              <a:rPr lang="en-GB" sz="2000"/>
              <a:t>Conditions that will satisfy the Product Owner that the story is complete.</a:t>
            </a:r>
          </a:p>
        </p:txBody>
      </p:sp>
      <p:pic>
        <p:nvPicPr>
          <p:cNvPr id="5" name="Picture 4">
            <a:extLst>
              <a:ext uri="{FF2B5EF4-FFF2-40B4-BE49-F238E27FC236}">
                <a16:creationId xmlns:a16="http://schemas.microsoft.com/office/drawing/2014/main" id="{3262C36E-469E-4874-B313-14F1C38DBB07}"/>
              </a:ext>
            </a:extLst>
          </p:cNvPr>
          <p:cNvPicPr>
            <a:picLocks noChangeAspect="1"/>
          </p:cNvPicPr>
          <p:nvPr/>
        </p:nvPicPr>
        <p:blipFill>
          <a:blip r:embed="rId2"/>
          <a:stretch>
            <a:fillRect/>
          </a:stretch>
        </p:blipFill>
        <p:spPr>
          <a:xfrm>
            <a:off x="5297763" y="934207"/>
            <a:ext cx="6250769" cy="4828719"/>
          </a:xfrm>
          <a:prstGeom prst="rect">
            <a:avLst/>
          </a:prstGeom>
        </p:spPr>
      </p:pic>
    </p:spTree>
    <p:extLst>
      <p:ext uri="{BB962C8B-B14F-4D97-AF65-F5344CB8AC3E}">
        <p14:creationId xmlns:p14="http://schemas.microsoft.com/office/powerpoint/2010/main" val="6258829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5">
            <a:extLst>
              <a:ext uri="{FF2B5EF4-FFF2-40B4-BE49-F238E27FC236}">
                <a16:creationId xmlns:a16="http://schemas.microsoft.com/office/drawing/2014/main" id="{DEE5C6BA-FE2A-4C38-8D88-E70C06E54F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3E66F28-0926-4CFB-BDAB-646CAB184CB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804672" y="802955"/>
            <a:ext cx="4977976" cy="1454051"/>
          </a:xfrm>
        </p:spPr>
        <p:txBody>
          <a:bodyPr>
            <a:normAutofit/>
          </a:bodyPr>
          <a:lstStyle/>
          <a:p>
            <a:r>
              <a:rPr lang="en-GB" b="1">
                <a:solidFill>
                  <a:srgbClr val="000000"/>
                </a:solidFill>
              </a:rPr>
              <a:t>Overview</a:t>
            </a:r>
          </a:p>
        </p:txBody>
      </p:sp>
      <p:sp>
        <p:nvSpPr>
          <p:cNvPr id="20"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09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C1291AB-6418-4BBD-B710-FF9CB8A51C7B}"/>
              </a:ext>
            </a:extLst>
          </p:cNvPr>
          <p:cNvPicPr>
            <a:picLocks noChangeAspect="1"/>
          </p:cNvPicPr>
          <p:nvPr/>
        </p:nvPicPr>
        <p:blipFill rotWithShape="1">
          <a:blip r:embed="rId3">
            <a:alphaModFix/>
          </a:blip>
          <a:srcRect t="1700" r="-2" b="11035"/>
          <a:stretch/>
        </p:blipFill>
        <p:spPr>
          <a:xfrm>
            <a:off x="6632714" y="1"/>
            <a:ext cx="3674754" cy="2106932"/>
          </a:xfrm>
          <a:custGeom>
            <a:avLst/>
            <a:gdLst>
              <a:gd name="connsiteX0" fmla="*/ 21954 w 3674754"/>
              <a:gd name="connsiteY0" fmla="*/ 0 h 2106932"/>
              <a:gd name="connsiteX1" fmla="*/ 3652800 w 3674754"/>
              <a:gd name="connsiteY1" fmla="*/ 0 h 2106932"/>
              <a:gd name="connsiteX2" fmla="*/ 3665268 w 3674754"/>
              <a:gd name="connsiteY2" fmla="*/ 81694 h 2106932"/>
              <a:gd name="connsiteX3" fmla="*/ 3674754 w 3674754"/>
              <a:gd name="connsiteY3" fmla="*/ 269555 h 2106932"/>
              <a:gd name="connsiteX4" fmla="*/ 1837377 w 3674754"/>
              <a:gd name="connsiteY4" fmla="*/ 2106932 h 2106932"/>
              <a:gd name="connsiteX5" fmla="*/ 0 w 3674754"/>
              <a:gd name="connsiteY5" fmla="*/ 269555 h 2106932"/>
              <a:gd name="connsiteX6" fmla="*/ 9486 w 3674754"/>
              <a:gd name="connsiteY6" fmla="*/ 81694 h 210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effectLst>
            <a:softEdge rad="0"/>
          </a:effectLst>
        </p:spPr>
      </p:pic>
      <p:sp>
        <p:nvSpPr>
          <p:cNvPr id="3" name="Content Placeholder 2">
            <a:extLst>
              <a:ext uri="{FF2B5EF4-FFF2-40B4-BE49-F238E27FC236}">
                <a16:creationId xmlns:a16="http://schemas.microsoft.com/office/drawing/2014/main" id="{83D57A43-15D9-4A02-8477-4CB2BAB80299}"/>
              </a:ext>
            </a:extLst>
          </p:cNvPr>
          <p:cNvSpPr>
            <a:spLocks noGrp="1"/>
          </p:cNvSpPr>
          <p:nvPr>
            <p:ph idx="1"/>
          </p:nvPr>
        </p:nvSpPr>
        <p:spPr>
          <a:xfrm>
            <a:off x="804671" y="2421682"/>
            <a:ext cx="6088497" cy="3639289"/>
          </a:xfrm>
        </p:spPr>
        <p:txBody>
          <a:bodyPr anchor="ctr">
            <a:normAutofit/>
          </a:bodyPr>
          <a:lstStyle/>
          <a:p>
            <a:pPr marL="0" indent="0">
              <a:buNone/>
            </a:pPr>
            <a:r>
              <a:rPr lang="en-GB" dirty="0">
                <a:solidFill>
                  <a:srgbClr val="000000"/>
                </a:solidFill>
              </a:rPr>
              <a:t>Define what a user story is</a:t>
            </a:r>
          </a:p>
          <a:p>
            <a:pPr marL="0" indent="0">
              <a:buNone/>
            </a:pPr>
            <a:r>
              <a:rPr lang="en-GB" dirty="0">
                <a:solidFill>
                  <a:srgbClr val="000000"/>
                </a:solidFill>
              </a:rPr>
              <a:t>Describe the elements of a user story</a:t>
            </a:r>
          </a:p>
          <a:p>
            <a:pPr marL="0" indent="0">
              <a:buNone/>
            </a:pPr>
            <a:r>
              <a:rPr lang="en-GB" dirty="0">
                <a:solidFill>
                  <a:srgbClr val="000000"/>
                </a:solidFill>
              </a:rPr>
              <a:t>Define what a use case is</a:t>
            </a:r>
          </a:p>
          <a:p>
            <a:pPr marL="0" indent="0">
              <a:buNone/>
            </a:pPr>
            <a:r>
              <a:rPr lang="en-GB" dirty="0">
                <a:solidFill>
                  <a:srgbClr val="000000"/>
                </a:solidFill>
              </a:rPr>
              <a:t>Specify a simple use case</a:t>
            </a:r>
          </a:p>
        </p:txBody>
      </p:sp>
      <p:sp>
        <p:nvSpPr>
          <p:cNvPr id="22"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5296" y="2922177"/>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384FEFB-10DC-4CF1-B9F0-4451E40C012B}"/>
              </a:ext>
            </a:extLst>
          </p:cNvPr>
          <p:cNvPicPr>
            <a:picLocks noChangeAspect="1"/>
          </p:cNvPicPr>
          <p:nvPr/>
        </p:nvPicPr>
        <p:blipFill rotWithShape="1">
          <a:blip r:embed="rId4">
            <a:alphaModFix/>
          </a:blip>
          <a:srcRect l="1585" r="39649" b="-1"/>
          <a:stretch/>
        </p:blipFill>
        <p:spPr>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3053060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1136427" y="627564"/>
            <a:ext cx="8523387" cy="1325563"/>
          </a:xfrm>
        </p:spPr>
        <p:txBody>
          <a:bodyPr>
            <a:normAutofit fontScale="90000"/>
          </a:bodyPr>
          <a:lstStyle/>
          <a:p>
            <a:r>
              <a:rPr lang="en-GB" dirty="0"/>
              <a:t>Example – Wheelchair in the Computer Lab: Conditions of Satisfaction</a:t>
            </a:r>
          </a:p>
        </p:txBody>
      </p:sp>
      <p:sp>
        <p:nvSpPr>
          <p:cNvPr id="3" name="Content Placeholder 2">
            <a:extLst>
              <a:ext uri="{FF2B5EF4-FFF2-40B4-BE49-F238E27FC236}">
                <a16:creationId xmlns:a16="http://schemas.microsoft.com/office/drawing/2014/main" id="{83D57A43-15D9-4A02-8477-4CB2BAB80299}"/>
              </a:ext>
            </a:extLst>
          </p:cNvPr>
          <p:cNvSpPr>
            <a:spLocks noGrp="1"/>
          </p:cNvSpPr>
          <p:nvPr>
            <p:ph idx="1"/>
          </p:nvPr>
        </p:nvSpPr>
        <p:spPr>
          <a:xfrm>
            <a:off x="1058252" y="2539317"/>
            <a:ext cx="7778971" cy="3450613"/>
          </a:xfrm>
        </p:spPr>
        <p:txBody>
          <a:bodyPr anchor="ctr">
            <a:noAutofit/>
          </a:bodyPr>
          <a:lstStyle/>
          <a:p>
            <a:pPr marL="0" indent="0">
              <a:buNone/>
            </a:pPr>
            <a:r>
              <a:rPr lang="en-GB" sz="2400" dirty="0"/>
              <a:t>Is the door to the lab large enough to let in a wheelchair?</a:t>
            </a:r>
          </a:p>
          <a:p>
            <a:pPr marL="0" indent="0">
              <a:buNone/>
            </a:pPr>
            <a:r>
              <a:rPr lang="en-GB" sz="2400" dirty="0"/>
              <a:t>Is the door to the lab automatic to allow the wheelchair user access?</a:t>
            </a:r>
          </a:p>
          <a:p>
            <a:pPr marL="0" indent="0">
              <a:buNone/>
            </a:pPr>
            <a:r>
              <a:rPr lang="en-GB" sz="2400" dirty="0"/>
              <a:t>Is the button to open the doors at a suitable height for a wheelchair user?</a:t>
            </a:r>
          </a:p>
          <a:p>
            <a:pPr marL="0" indent="0">
              <a:buNone/>
            </a:pPr>
            <a:r>
              <a:rPr lang="en-GB" sz="2400" dirty="0"/>
              <a:t>Is their space for a wheelchair user to navigate the lab freely?</a:t>
            </a:r>
          </a:p>
          <a:p>
            <a:pPr marL="0" indent="0">
              <a:buNone/>
            </a:pPr>
            <a:r>
              <a:rPr lang="en-GB" sz="2400" dirty="0"/>
              <a:t>Are the desks in the lab at a suitable height for a wheelchair user?</a:t>
            </a:r>
          </a:p>
          <a:p>
            <a:pPr marL="0" indent="0">
              <a:buNone/>
            </a:pPr>
            <a:r>
              <a:rPr lang="en-GB" sz="2400" dirty="0"/>
              <a:t>Is the space at each desk enough for a wheelchair user?</a:t>
            </a:r>
          </a:p>
        </p:txBody>
      </p:sp>
      <p:sp>
        <p:nvSpPr>
          <p:cNvPr id="15"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3CA9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face&#10;&#10;Description automatically generated">
            <a:extLst>
              <a:ext uri="{FF2B5EF4-FFF2-40B4-BE49-F238E27FC236}">
                <a16:creationId xmlns:a16="http://schemas.microsoft.com/office/drawing/2014/main" id="{0DA42421-610E-4605-8985-45432E94C986}"/>
              </a:ext>
            </a:extLst>
          </p:cNvPr>
          <p:cNvPicPr>
            <a:picLocks noChangeAspect="1"/>
          </p:cNvPicPr>
          <p:nvPr/>
        </p:nvPicPr>
        <p:blipFill>
          <a:blip r:embed="rId2"/>
          <a:stretch>
            <a:fillRect/>
          </a:stretch>
        </p:blipFill>
        <p:spPr>
          <a:xfrm>
            <a:off x="9254442" y="3063478"/>
            <a:ext cx="1462088" cy="731044"/>
          </a:xfrm>
          <a:prstGeom prst="rect">
            <a:avLst/>
          </a:prstGeom>
        </p:spPr>
      </p:pic>
    </p:spTree>
    <p:extLst>
      <p:ext uri="{BB962C8B-B14F-4D97-AF65-F5344CB8AC3E}">
        <p14:creationId xmlns:p14="http://schemas.microsoft.com/office/powerpoint/2010/main" val="318213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Tasks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1600"/>
              <a:t>Stories can be decomposed into tasks.</a:t>
            </a:r>
          </a:p>
          <a:p>
            <a:pPr marL="0" indent="0">
              <a:buNone/>
            </a:pPr>
            <a:endParaRPr lang="en-GB" sz="1600"/>
          </a:p>
          <a:p>
            <a:pPr marL="0" indent="0">
              <a:buNone/>
            </a:pPr>
            <a:r>
              <a:rPr lang="en-GB" sz="1600"/>
              <a:t>Tasks are pieces of work that can be completed by an individual team member.</a:t>
            </a:r>
          </a:p>
          <a:p>
            <a:pPr marL="0" indent="0">
              <a:buNone/>
            </a:pPr>
            <a:endParaRPr lang="en-GB" sz="1600"/>
          </a:p>
          <a:p>
            <a:pPr marL="0" indent="0">
              <a:buNone/>
            </a:pPr>
            <a:r>
              <a:rPr lang="en-GB" sz="1600"/>
              <a:t>Estimated in hours rather than points (typically 4-8).</a:t>
            </a:r>
          </a:p>
          <a:p>
            <a:pPr marL="0" indent="0">
              <a:buNone/>
            </a:pPr>
            <a:endParaRPr lang="en-GB" sz="1600"/>
          </a:p>
          <a:p>
            <a:pPr marL="0" indent="0">
              <a:buNone/>
            </a:pPr>
            <a:r>
              <a:rPr lang="en-GB" sz="1600"/>
              <a:t>May also be stand alone.</a:t>
            </a:r>
          </a:p>
        </p:txBody>
      </p:sp>
      <p:pic>
        <p:nvPicPr>
          <p:cNvPr id="4" name="Picture 3">
            <a:extLst>
              <a:ext uri="{FF2B5EF4-FFF2-40B4-BE49-F238E27FC236}">
                <a16:creationId xmlns:a16="http://schemas.microsoft.com/office/drawing/2014/main" id="{9F4C0B2F-A855-49ED-A714-692FAB21F592}"/>
              </a:ext>
            </a:extLst>
          </p:cNvPr>
          <p:cNvPicPr>
            <a:picLocks noChangeAspect="1"/>
          </p:cNvPicPr>
          <p:nvPr/>
        </p:nvPicPr>
        <p:blipFill>
          <a:blip r:embed="rId2"/>
          <a:stretch>
            <a:fillRect/>
          </a:stretch>
        </p:blipFill>
        <p:spPr>
          <a:xfrm>
            <a:off x="5297763" y="902953"/>
            <a:ext cx="6250769" cy="4891226"/>
          </a:xfrm>
          <a:prstGeom prst="rect">
            <a:avLst/>
          </a:prstGeom>
        </p:spPr>
      </p:pic>
    </p:spTree>
    <p:extLst>
      <p:ext uri="{BB962C8B-B14F-4D97-AF65-F5344CB8AC3E}">
        <p14:creationId xmlns:p14="http://schemas.microsoft.com/office/powerpoint/2010/main" val="261461198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Epics</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a:bodyPr>
          <a:lstStyle/>
          <a:p>
            <a:pPr marL="0" indent="0">
              <a:buNone/>
            </a:pPr>
            <a:r>
              <a:rPr lang="en-GB" sz="2000"/>
              <a:t>High-level user needs.</a:t>
            </a:r>
          </a:p>
          <a:p>
            <a:pPr marL="0" indent="0">
              <a:buNone/>
            </a:pPr>
            <a:endParaRPr lang="en-GB" sz="2000"/>
          </a:p>
          <a:p>
            <a:pPr marL="0" indent="0">
              <a:buNone/>
            </a:pPr>
            <a:r>
              <a:rPr lang="en-GB" sz="2000"/>
              <a:t>“Big stories” but really cover themes, programmes, or initiatives.</a:t>
            </a:r>
          </a:p>
          <a:p>
            <a:pPr marL="0" indent="0">
              <a:buNone/>
            </a:pPr>
            <a:endParaRPr lang="en-GB" sz="2000"/>
          </a:p>
          <a:p>
            <a:pPr marL="0" indent="0">
              <a:buNone/>
            </a:pPr>
            <a:r>
              <a:rPr lang="en-GB" sz="2000"/>
              <a:t>Epic has a collection of features, which each have a collection of stories, which have a collection of tasks.</a:t>
            </a:r>
          </a:p>
        </p:txBody>
      </p:sp>
      <p:pic>
        <p:nvPicPr>
          <p:cNvPr id="4" name="Picture 3">
            <a:extLst>
              <a:ext uri="{FF2B5EF4-FFF2-40B4-BE49-F238E27FC236}">
                <a16:creationId xmlns:a16="http://schemas.microsoft.com/office/drawing/2014/main" id="{D97F3243-FBED-40A0-A14A-D9D5D3E52C88}"/>
              </a:ext>
            </a:extLst>
          </p:cNvPr>
          <p:cNvPicPr>
            <a:picLocks noChangeAspect="1"/>
          </p:cNvPicPr>
          <p:nvPr/>
        </p:nvPicPr>
        <p:blipFill>
          <a:blip r:embed="rId2"/>
          <a:stretch>
            <a:fillRect/>
          </a:stretch>
        </p:blipFill>
        <p:spPr>
          <a:xfrm>
            <a:off x="5297763" y="902953"/>
            <a:ext cx="6250769" cy="4891226"/>
          </a:xfrm>
          <a:prstGeom prst="rect">
            <a:avLst/>
          </a:prstGeom>
        </p:spPr>
      </p:pic>
    </p:spTree>
    <p:extLst>
      <p:ext uri="{BB962C8B-B14F-4D97-AF65-F5344CB8AC3E}">
        <p14:creationId xmlns:p14="http://schemas.microsoft.com/office/powerpoint/2010/main" val="11760506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Working with User Stories</a:t>
            </a:r>
          </a:p>
        </p:txBody>
      </p:sp>
      <p:sp>
        <p:nvSpPr>
          <p:cNvPr id="3" name="Content Placeholder 2">
            <a:extLst>
              <a:ext uri="{FF2B5EF4-FFF2-40B4-BE49-F238E27FC236}">
                <a16:creationId xmlns:a16="http://schemas.microsoft.com/office/drawing/2014/main" id="{83D57A43-15D9-4A02-8477-4CB2BAB80299}"/>
              </a:ext>
            </a:extLst>
          </p:cNvPr>
          <p:cNvSpPr>
            <a:spLocks noGrp="1"/>
          </p:cNvSpPr>
          <p:nvPr>
            <p:ph idx="1"/>
          </p:nvPr>
        </p:nvSpPr>
        <p:spPr>
          <a:xfrm>
            <a:off x="643468" y="2638043"/>
            <a:ext cx="3363974" cy="3415623"/>
          </a:xfrm>
        </p:spPr>
        <p:txBody>
          <a:bodyPr>
            <a:normAutofit/>
          </a:bodyPr>
          <a:lstStyle/>
          <a:p>
            <a:pPr marL="0" indent="0">
              <a:buNone/>
            </a:pPr>
            <a:r>
              <a:rPr lang="en-GB" sz="1100"/>
              <a:t>A member of the development team takes responsibility for a backlog item (story, task, fix, etc.).</a:t>
            </a:r>
          </a:p>
          <a:p>
            <a:pPr marL="0" indent="0">
              <a:buNone/>
            </a:pPr>
            <a:r>
              <a:rPr lang="en-GB" sz="1100"/>
              <a:t>The item is developed to meet the teams Definition of Done, e.g.,:</a:t>
            </a:r>
          </a:p>
          <a:p>
            <a:pPr lvl="1"/>
            <a:r>
              <a:rPr lang="en-GB" sz="1100"/>
              <a:t>Refined.</a:t>
            </a:r>
          </a:p>
          <a:p>
            <a:pPr lvl="1"/>
            <a:r>
              <a:rPr lang="en-GB" sz="1100"/>
              <a:t>Designed.</a:t>
            </a:r>
          </a:p>
          <a:p>
            <a:pPr lvl="1"/>
            <a:r>
              <a:rPr lang="en-GB" sz="1100"/>
              <a:t>Coded.</a:t>
            </a:r>
          </a:p>
          <a:p>
            <a:pPr lvl="1"/>
            <a:r>
              <a:rPr lang="en-GB" sz="1100"/>
              <a:t>Integrated.</a:t>
            </a:r>
          </a:p>
          <a:p>
            <a:pPr lvl="1"/>
            <a:r>
              <a:rPr lang="en-GB" sz="1100"/>
              <a:t>Tested.</a:t>
            </a:r>
          </a:p>
          <a:p>
            <a:pPr marL="0" indent="0">
              <a:buNone/>
            </a:pPr>
            <a:r>
              <a:rPr lang="en-GB" sz="1100"/>
              <a:t>The item is delivered by integrating it into the build.</a:t>
            </a:r>
          </a:p>
          <a:p>
            <a:pPr marL="0" indent="0">
              <a:buNone/>
            </a:pPr>
            <a:r>
              <a:rPr lang="en-GB" sz="1100"/>
              <a:t>Signal that the item is developed and ready for acceptance testing.</a:t>
            </a:r>
          </a:p>
          <a:p>
            <a:pPr marL="0" indent="0">
              <a:buNone/>
            </a:pPr>
            <a:r>
              <a:rPr lang="en-GB" sz="1100"/>
              <a:t>Get the item accepted by the Product Owner:</a:t>
            </a:r>
          </a:p>
          <a:p>
            <a:pPr lvl="1"/>
            <a:r>
              <a:rPr lang="en-GB" sz="1100"/>
              <a:t>Passes acceptance tests.</a:t>
            </a:r>
          </a:p>
          <a:p>
            <a:pPr lvl="1"/>
            <a:r>
              <a:rPr lang="en-GB" sz="1100"/>
              <a:t>Meets the Conditions of Satisfaction.</a:t>
            </a:r>
          </a:p>
        </p:txBody>
      </p:sp>
      <p:pic>
        <p:nvPicPr>
          <p:cNvPr id="5" name="Picture 4">
            <a:extLst>
              <a:ext uri="{FF2B5EF4-FFF2-40B4-BE49-F238E27FC236}">
                <a16:creationId xmlns:a16="http://schemas.microsoft.com/office/drawing/2014/main" id="{2B78BCDB-6B51-415D-9B70-86341859D304}"/>
              </a:ext>
            </a:extLst>
          </p:cNvPr>
          <p:cNvPicPr>
            <a:picLocks noChangeAspect="1"/>
          </p:cNvPicPr>
          <p:nvPr/>
        </p:nvPicPr>
        <p:blipFill>
          <a:blip r:embed="rId2"/>
          <a:stretch>
            <a:fillRect/>
          </a:stretch>
        </p:blipFill>
        <p:spPr>
          <a:xfrm>
            <a:off x="4849590" y="0"/>
            <a:ext cx="7145031" cy="6858000"/>
          </a:xfrm>
          <a:prstGeom prst="rect">
            <a:avLst/>
          </a:prstGeom>
        </p:spPr>
      </p:pic>
    </p:spTree>
    <p:extLst>
      <p:ext uri="{BB962C8B-B14F-4D97-AF65-F5344CB8AC3E}">
        <p14:creationId xmlns:p14="http://schemas.microsoft.com/office/powerpoint/2010/main" val="378650698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Working with the Product Owner</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1700"/>
              <a:t>Definition of the user story – the developer needs to understand by working with the Product Owner.</a:t>
            </a:r>
          </a:p>
          <a:p>
            <a:pPr marL="0" indent="0">
              <a:buNone/>
            </a:pPr>
            <a:endParaRPr lang="en-GB" sz="1700"/>
          </a:p>
          <a:p>
            <a:pPr marL="0" indent="0">
              <a:buNone/>
            </a:pPr>
            <a:r>
              <a:rPr lang="en-GB" sz="1700"/>
              <a:t>Building the user story – more information and checking with the Product Owner as time goes on.</a:t>
            </a:r>
          </a:p>
          <a:p>
            <a:pPr marL="0" indent="0">
              <a:buNone/>
            </a:pPr>
            <a:endParaRPr lang="en-GB" sz="1700"/>
          </a:p>
          <a:p>
            <a:pPr marL="0" indent="0">
              <a:buNone/>
            </a:pPr>
            <a:r>
              <a:rPr lang="en-GB" sz="1700"/>
              <a:t>Testing the user story – the Product Owner can assist in defining the acceptance test.</a:t>
            </a:r>
          </a:p>
        </p:txBody>
      </p:sp>
      <p:pic>
        <p:nvPicPr>
          <p:cNvPr id="4" name="Picture 3">
            <a:extLst>
              <a:ext uri="{FF2B5EF4-FFF2-40B4-BE49-F238E27FC236}">
                <a16:creationId xmlns:a16="http://schemas.microsoft.com/office/drawing/2014/main" id="{84CE0EB5-8DFD-41B2-B265-3D3EE1CA89EE}"/>
              </a:ext>
            </a:extLst>
          </p:cNvPr>
          <p:cNvPicPr>
            <a:picLocks noChangeAspect="1"/>
          </p:cNvPicPr>
          <p:nvPr/>
        </p:nvPicPr>
        <p:blipFill>
          <a:blip r:embed="rId2"/>
          <a:stretch>
            <a:fillRect/>
          </a:stretch>
        </p:blipFill>
        <p:spPr>
          <a:xfrm>
            <a:off x="5297763" y="1160798"/>
            <a:ext cx="6250769" cy="4375537"/>
          </a:xfrm>
          <a:prstGeom prst="rect">
            <a:avLst/>
          </a:prstGeom>
        </p:spPr>
      </p:pic>
    </p:spTree>
    <p:extLst>
      <p:ext uri="{BB962C8B-B14F-4D97-AF65-F5344CB8AC3E}">
        <p14:creationId xmlns:p14="http://schemas.microsoft.com/office/powerpoint/2010/main" val="235547324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Story Acceptance Test</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a:bodyPr>
          <a:lstStyle/>
          <a:p>
            <a:pPr marL="0" indent="0">
              <a:buNone/>
            </a:pPr>
            <a:r>
              <a:rPr lang="en-GB" sz="2000"/>
              <a:t>Determines if a story is implemented correctly.</a:t>
            </a:r>
          </a:p>
          <a:p>
            <a:pPr marL="0" indent="0">
              <a:buNone/>
            </a:pPr>
            <a:endParaRPr lang="en-GB" sz="2000"/>
          </a:p>
          <a:p>
            <a:pPr marL="0" indent="0">
              <a:buNone/>
            </a:pPr>
            <a:r>
              <a:rPr lang="en-GB" sz="2000"/>
              <a:t>A story can have one or more acceptance tests.</a:t>
            </a:r>
          </a:p>
          <a:p>
            <a:pPr marL="0" indent="0">
              <a:buNone/>
            </a:pPr>
            <a:endParaRPr lang="en-GB" sz="2000"/>
          </a:p>
          <a:p>
            <a:pPr marL="0" indent="0">
              <a:buNone/>
            </a:pPr>
            <a:r>
              <a:rPr lang="en-GB" sz="2000"/>
              <a:t>Test functionality, so are different to Conditions of Satisfaction.</a:t>
            </a:r>
          </a:p>
        </p:txBody>
      </p:sp>
      <p:pic>
        <p:nvPicPr>
          <p:cNvPr id="4" name="Picture 3">
            <a:extLst>
              <a:ext uri="{FF2B5EF4-FFF2-40B4-BE49-F238E27FC236}">
                <a16:creationId xmlns:a16="http://schemas.microsoft.com/office/drawing/2014/main" id="{058F8895-C854-4E92-9AA4-EA165D077518}"/>
              </a:ext>
            </a:extLst>
          </p:cNvPr>
          <p:cNvPicPr>
            <a:picLocks noChangeAspect="1"/>
          </p:cNvPicPr>
          <p:nvPr/>
        </p:nvPicPr>
        <p:blipFill>
          <a:blip r:embed="rId2"/>
          <a:stretch>
            <a:fillRect/>
          </a:stretch>
        </p:blipFill>
        <p:spPr>
          <a:xfrm>
            <a:off x="5568319" y="643467"/>
            <a:ext cx="5709656" cy="5410199"/>
          </a:xfrm>
          <a:prstGeom prst="rect">
            <a:avLst/>
          </a:prstGeom>
        </p:spPr>
      </p:pic>
    </p:spTree>
    <p:extLst>
      <p:ext uri="{BB962C8B-B14F-4D97-AF65-F5344CB8AC3E}">
        <p14:creationId xmlns:p14="http://schemas.microsoft.com/office/powerpoint/2010/main" val="248335924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5264150" y="3293706"/>
            <a:ext cx="6259156" cy="300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Story-Task Relationship</a:t>
            </a:r>
          </a:p>
        </p:txBody>
      </p:sp>
      <p:pic>
        <p:nvPicPr>
          <p:cNvPr id="5" name="Content Placeholder 4">
            <a:extLst>
              <a:ext uri="{FF2B5EF4-FFF2-40B4-BE49-F238E27FC236}">
                <a16:creationId xmlns:a16="http://schemas.microsoft.com/office/drawing/2014/main" id="{8BA75034-C13B-4EEF-A2D9-D653131CF3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4150" y="533400"/>
            <a:ext cx="6330950" cy="2590800"/>
          </a:xfrm>
        </p:spPr>
      </p:pic>
      <p:pic>
        <p:nvPicPr>
          <p:cNvPr id="3" name="Picture 2">
            <a:extLst>
              <a:ext uri="{FF2B5EF4-FFF2-40B4-BE49-F238E27FC236}">
                <a16:creationId xmlns:a16="http://schemas.microsoft.com/office/drawing/2014/main" id="{99C8621E-15ED-468F-ACA4-06DEA1032006}"/>
              </a:ext>
            </a:extLst>
          </p:cNvPr>
          <p:cNvPicPr>
            <a:picLocks noChangeAspect="1"/>
          </p:cNvPicPr>
          <p:nvPr/>
        </p:nvPicPr>
        <p:blipFill>
          <a:blip r:embed="rId3"/>
          <a:stretch>
            <a:fillRect/>
          </a:stretch>
        </p:blipFill>
        <p:spPr>
          <a:xfrm>
            <a:off x="5264150" y="3224213"/>
            <a:ext cx="6330950" cy="3124200"/>
          </a:xfrm>
          <a:prstGeom prst="rect">
            <a:avLst/>
          </a:prstGeom>
        </p:spPr>
      </p:pic>
    </p:spTree>
    <p:extLst>
      <p:ext uri="{BB962C8B-B14F-4D97-AF65-F5344CB8AC3E}">
        <p14:creationId xmlns:p14="http://schemas.microsoft.com/office/powerpoint/2010/main" val="1927522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2879E1-FEAA-4F25-BEB3-B16A8AC35980}"/>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a:t>Use Cases</a:t>
            </a:r>
          </a:p>
        </p:txBody>
      </p:sp>
      <p:sp>
        <p:nvSpPr>
          <p:cNvPr id="5" name="Text Placeholder 4">
            <a:extLst>
              <a:ext uri="{FF2B5EF4-FFF2-40B4-BE49-F238E27FC236}">
                <a16:creationId xmlns:a16="http://schemas.microsoft.com/office/drawing/2014/main" id="{C5C0B1A4-CA83-4D26-BD6E-511CE2618EDF}"/>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endParaRPr lang="en-US" sz="2000">
              <a:solidFill>
                <a:schemeClr val="tx1"/>
              </a:solidFill>
            </a:endParaRPr>
          </a:p>
        </p:txBody>
      </p:sp>
      <p:sp>
        <p:nvSpPr>
          <p:cNvPr id="17" name="Freeform: Shape 16">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le of luggage stacked on top of a suitcase&#10;&#10;Description automatically generated">
            <a:extLst>
              <a:ext uri="{FF2B5EF4-FFF2-40B4-BE49-F238E27FC236}">
                <a16:creationId xmlns:a16="http://schemas.microsoft.com/office/drawing/2014/main" id="{5DA2AC38-F281-49A7-B08B-1F831259708D}"/>
              </a:ext>
            </a:extLst>
          </p:cNvPr>
          <p:cNvPicPr>
            <a:picLocks noChangeAspect="1"/>
          </p:cNvPicPr>
          <p:nvPr/>
        </p:nvPicPr>
        <p:blipFill rotWithShape="1">
          <a:blip r:embed="rId2"/>
          <a:srcRect r="-2" b="1461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62629110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What is a Use Case?</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fontScale="92500" lnSpcReduction="10000"/>
          </a:bodyPr>
          <a:lstStyle/>
          <a:p>
            <a:pPr marL="0" indent="0">
              <a:buNone/>
            </a:pPr>
            <a:r>
              <a:rPr lang="en-GB" sz="1400" dirty="0"/>
              <a:t>From Wikipedia:</a:t>
            </a:r>
          </a:p>
          <a:p>
            <a:pPr marL="0" indent="0">
              <a:buNone/>
            </a:pPr>
            <a:r>
              <a:rPr lang="en-GB" sz="1400" dirty="0"/>
              <a:t>A use case is a list of actions or steps defining the interactions between a user and a system to achieve a goal.</a:t>
            </a:r>
          </a:p>
          <a:p>
            <a:pPr marL="0" indent="0">
              <a:buNone/>
            </a:pPr>
            <a:endParaRPr lang="en-GB" sz="1400" dirty="0"/>
          </a:p>
          <a:p>
            <a:pPr marL="0" indent="0">
              <a:buNone/>
            </a:pPr>
            <a:r>
              <a:rPr lang="en-GB" sz="1400" dirty="0"/>
              <a:t>We have a user: the actor.</a:t>
            </a:r>
          </a:p>
          <a:p>
            <a:pPr marL="0" indent="0">
              <a:buNone/>
            </a:pPr>
            <a:r>
              <a:rPr lang="en-GB" sz="1400" dirty="0"/>
              <a:t>We have what they will do: a series of actions.</a:t>
            </a:r>
          </a:p>
          <a:p>
            <a:pPr marL="0" indent="0">
              <a:buNone/>
            </a:pPr>
            <a:r>
              <a:rPr lang="en-GB" sz="1400" dirty="0"/>
              <a:t>We have why the value: the goal.</a:t>
            </a:r>
          </a:p>
          <a:p>
            <a:pPr marL="0" indent="0">
              <a:buNone/>
            </a:pPr>
            <a:r>
              <a:rPr lang="en-GB" sz="1400" dirty="0"/>
              <a:t>More than a use case diagram which is one part of the use case</a:t>
            </a:r>
          </a:p>
          <a:p>
            <a:pPr marL="0" indent="0">
              <a:buNone/>
            </a:pPr>
            <a:r>
              <a:rPr lang="en-GB" sz="1400" dirty="0"/>
              <a:t>Also contains textual descriptions</a:t>
            </a:r>
          </a:p>
          <a:p>
            <a:pPr marL="0" indent="0">
              <a:buNone/>
            </a:pPr>
            <a:r>
              <a:rPr lang="en-GB" sz="1400" dirty="0"/>
              <a:t>Success</a:t>
            </a:r>
          </a:p>
          <a:p>
            <a:pPr marL="0" indent="0">
              <a:buNone/>
            </a:pPr>
            <a:r>
              <a:rPr lang="en-GB" sz="1400" dirty="0"/>
              <a:t>Failure / Alternatives</a:t>
            </a:r>
          </a:p>
        </p:txBody>
      </p:sp>
      <p:sp>
        <p:nvSpPr>
          <p:cNvPr id="7" name="Rectangle 3"/>
          <p:cNvSpPr txBox="1">
            <a:spLocks noChangeArrowheads="1"/>
          </p:cNvSpPr>
          <p:nvPr/>
        </p:nvSpPr>
        <p:spPr>
          <a:xfrm>
            <a:off x="5436185" y="1355834"/>
            <a:ext cx="5358816" cy="407754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GB" sz="3200" dirty="0" smtClean="0">
                <a:solidFill>
                  <a:schemeClr val="bg1"/>
                </a:solidFill>
              </a:rPr>
              <a:t>A use case model consists of:</a:t>
            </a:r>
          </a:p>
          <a:p>
            <a:r>
              <a:rPr lang="en-GB" sz="2400" dirty="0" smtClean="0">
                <a:solidFill>
                  <a:schemeClr val="bg1"/>
                </a:solidFill>
              </a:rPr>
              <a:t>a use case diagram (next week)</a:t>
            </a:r>
          </a:p>
          <a:p>
            <a:r>
              <a:rPr lang="en-GB" sz="2400" dirty="0" smtClean="0">
                <a:solidFill>
                  <a:schemeClr val="bg1"/>
                </a:solidFill>
              </a:rPr>
              <a:t>a set of scenarios (user stories)</a:t>
            </a:r>
          </a:p>
          <a:p>
            <a:r>
              <a:rPr lang="en-GB" sz="2400" dirty="0" smtClean="0">
                <a:solidFill>
                  <a:schemeClr val="bg1"/>
                </a:solidFill>
              </a:rPr>
              <a:t>a set of use case descriptions (use case description)</a:t>
            </a:r>
          </a:p>
          <a:p>
            <a:r>
              <a:rPr lang="en-GB" sz="2400" dirty="0" smtClean="0">
                <a:solidFill>
                  <a:schemeClr val="bg1"/>
                </a:solidFill>
              </a:rPr>
              <a:t>actors and actor descriptions</a:t>
            </a:r>
          </a:p>
          <a:p>
            <a:endParaRPr lang="en-GB" sz="3200" dirty="0" smtClean="0">
              <a:solidFill>
                <a:schemeClr val="bg1"/>
              </a:solidFill>
            </a:endParaRPr>
          </a:p>
          <a:p>
            <a:pPr marL="0" indent="0">
              <a:buFont typeface="Arial" panose="020B0604020202020204" pitchFamily="34" charset="0"/>
              <a:buNone/>
            </a:pPr>
            <a:r>
              <a:rPr lang="en-GB" sz="2400" dirty="0" smtClean="0">
                <a:solidFill>
                  <a:schemeClr val="bg1"/>
                </a:solidFill>
              </a:rPr>
              <a:t>Often use case models are supplemented by user interface prototypes and activity diagrams (a UML diagram similar to a flow chart)</a:t>
            </a:r>
            <a:endParaRPr lang="en-US" sz="2400" dirty="0">
              <a:solidFill>
                <a:schemeClr val="bg1"/>
              </a:solidFill>
            </a:endParaRPr>
          </a:p>
        </p:txBody>
      </p:sp>
    </p:spTree>
    <p:extLst>
      <p:ext uri="{BB962C8B-B14F-4D97-AF65-F5344CB8AC3E}">
        <p14:creationId xmlns:p14="http://schemas.microsoft.com/office/powerpoint/2010/main" val="81782773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What is a Use Case?</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fontScale="92500" lnSpcReduction="10000"/>
          </a:bodyPr>
          <a:lstStyle/>
          <a:p>
            <a:pPr marL="0" indent="0">
              <a:buNone/>
            </a:pPr>
            <a:r>
              <a:rPr lang="en-GB" sz="1400" dirty="0"/>
              <a:t>From Wikipedia:</a:t>
            </a:r>
          </a:p>
          <a:p>
            <a:pPr marL="0" indent="0">
              <a:buNone/>
            </a:pPr>
            <a:r>
              <a:rPr lang="en-GB" sz="1400" dirty="0"/>
              <a:t>A use case is a list of actions or steps defining the interactions between a user and a system to achieve a goal.</a:t>
            </a:r>
          </a:p>
          <a:p>
            <a:pPr marL="0" indent="0">
              <a:buNone/>
            </a:pPr>
            <a:endParaRPr lang="en-GB" sz="1400" dirty="0"/>
          </a:p>
          <a:p>
            <a:pPr marL="0" indent="0">
              <a:buNone/>
            </a:pPr>
            <a:r>
              <a:rPr lang="en-GB" sz="1400" dirty="0"/>
              <a:t>We have a user: the actor.</a:t>
            </a:r>
          </a:p>
          <a:p>
            <a:pPr marL="0" indent="0">
              <a:buNone/>
            </a:pPr>
            <a:r>
              <a:rPr lang="en-GB" sz="1400" dirty="0"/>
              <a:t>We have what they will do: a series of actions.</a:t>
            </a:r>
          </a:p>
          <a:p>
            <a:pPr marL="0" indent="0">
              <a:buNone/>
            </a:pPr>
            <a:r>
              <a:rPr lang="en-GB" sz="1400" dirty="0"/>
              <a:t>We have why the value: the goal.</a:t>
            </a:r>
          </a:p>
          <a:p>
            <a:pPr marL="0" indent="0">
              <a:buNone/>
            </a:pPr>
            <a:r>
              <a:rPr lang="en-GB" sz="1400" dirty="0"/>
              <a:t>More than a use case diagram which is one part of the use case</a:t>
            </a:r>
          </a:p>
          <a:p>
            <a:pPr marL="0" indent="0">
              <a:buNone/>
            </a:pPr>
            <a:r>
              <a:rPr lang="en-GB" sz="1400" dirty="0"/>
              <a:t>Also contains textual descriptions</a:t>
            </a:r>
          </a:p>
          <a:p>
            <a:pPr marL="0" indent="0">
              <a:buNone/>
            </a:pPr>
            <a:r>
              <a:rPr lang="en-GB" sz="1400" dirty="0"/>
              <a:t>Success</a:t>
            </a:r>
          </a:p>
          <a:p>
            <a:pPr marL="0" indent="0">
              <a:buNone/>
            </a:pPr>
            <a:r>
              <a:rPr lang="en-GB" sz="1400" dirty="0"/>
              <a:t>Failure / Alternatives</a:t>
            </a:r>
          </a:p>
        </p:txBody>
      </p:sp>
      <p:pic>
        <p:nvPicPr>
          <p:cNvPr id="4" name="Picture 3">
            <a:extLst>
              <a:ext uri="{FF2B5EF4-FFF2-40B4-BE49-F238E27FC236}">
                <a16:creationId xmlns:a16="http://schemas.microsoft.com/office/drawing/2014/main" id="{2C530B98-E78D-4A43-B3C7-205A923EAD6B}"/>
              </a:ext>
            </a:extLst>
          </p:cNvPr>
          <p:cNvPicPr>
            <a:picLocks noChangeAspect="1"/>
          </p:cNvPicPr>
          <p:nvPr/>
        </p:nvPicPr>
        <p:blipFill>
          <a:blip r:embed="rId2"/>
          <a:stretch>
            <a:fillRect/>
          </a:stretch>
        </p:blipFill>
        <p:spPr>
          <a:xfrm>
            <a:off x="5297763" y="1004528"/>
            <a:ext cx="6250769" cy="4688076"/>
          </a:xfrm>
          <a:prstGeom prst="rect">
            <a:avLst/>
          </a:prstGeom>
        </p:spPr>
      </p:pic>
    </p:spTree>
    <p:extLst>
      <p:ext uri="{BB962C8B-B14F-4D97-AF65-F5344CB8AC3E}">
        <p14:creationId xmlns:p14="http://schemas.microsoft.com/office/powerpoint/2010/main" val="40175820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4B8BF52-E63B-4C89-B2DC-C6423002AF5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kern="1200">
                <a:solidFill>
                  <a:schemeClr val="bg1"/>
                </a:solidFill>
                <a:latin typeface="+mj-lt"/>
                <a:ea typeface="+mj-ea"/>
                <a:cs typeface="+mj-cs"/>
              </a:rPr>
              <a:t>User Stories</a:t>
            </a:r>
          </a:p>
        </p:txBody>
      </p:sp>
      <p:sp>
        <p:nvSpPr>
          <p:cNvPr id="5" name="Text Placeholder 4">
            <a:extLst>
              <a:ext uri="{FF2B5EF4-FFF2-40B4-BE49-F238E27FC236}">
                <a16:creationId xmlns:a16="http://schemas.microsoft.com/office/drawing/2014/main" id="{B1E8AFBA-7EC4-4C50-BE52-29F240B85863}"/>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endParaRPr lang="en-US" sz="2000" kern="1200">
              <a:solidFill>
                <a:schemeClr val="bg1"/>
              </a:solidFill>
              <a:latin typeface="+mn-lt"/>
              <a:ea typeface="+mn-ea"/>
              <a:cs typeface="+mn-cs"/>
            </a:endParaRP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CF4190F-B706-492F-8237-088836310F3F}"/>
              </a:ext>
            </a:extLst>
          </p:cNvPr>
          <p:cNvPicPr>
            <a:picLocks noChangeAspect="1"/>
          </p:cNvPicPr>
          <p:nvPr/>
        </p:nvPicPr>
        <p:blipFill>
          <a:blip r:embed="rId2"/>
          <a:stretch>
            <a:fillRect/>
          </a:stretch>
        </p:blipFill>
        <p:spPr>
          <a:xfrm>
            <a:off x="419382" y="1080076"/>
            <a:ext cx="4047843" cy="3329677"/>
          </a:xfrm>
          <a:prstGeom prst="rect">
            <a:avLst/>
          </a:prstGeom>
        </p:spPr>
      </p:pic>
    </p:spTree>
    <p:extLst>
      <p:ext uri="{BB962C8B-B14F-4D97-AF65-F5344CB8AC3E}">
        <p14:creationId xmlns:p14="http://schemas.microsoft.com/office/powerpoint/2010/main" val="22617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 Case Sections</a:t>
            </a:r>
          </a:p>
        </p:txBody>
      </p:sp>
      <p:sp>
        <p:nvSpPr>
          <p:cNvPr id="3" name="Content Placeholder 2">
            <a:extLst>
              <a:ext uri="{FF2B5EF4-FFF2-40B4-BE49-F238E27FC236}">
                <a16:creationId xmlns:a16="http://schemas.microsoft.com/office/drawing/2014/main" id="{83D57A43-15D9-4A02-8477-4CB2BAB80299}"/>
              </a:ext>
            </a:extLst>
          </p:cNvPr>
          <p:cNvSpPr>
            <a:spLocks noGrp="1"/>
          </p:cNvSpPr>
          <p:nvPr>
            <p:ph idx="1"/>
          </p:nvPr>
        </p:nvSpPr>
        <p:spPr>
          <a:xfrm>
            <a:off x="643468" y="2638043"/>
            <a:ext cx="3363974" cy="3415623"/>
          </a:xfrm>
        </p:spPr>
        <p:txBody>
          <a:bodyPr>
            <a:normAutofit/>
          </a:bodyPr>
          <a:lstStyle/>
          <a:p>
            <a:pPr marL="0" indent="0">
              <a:buNone/>
            </a:pPr>
            <a:r>
              <a:rPr lang="en-GB" sz="1600" dirty="0"/>
              <a:t>Goal in Context: a longer statement of the goal, if needed.</a:t>
            </a:r>
          </a:p>
          <a:p>
            <a:pPr marL="0" indent="0">
              <a:buNone/>
            </a:pPr>
            <a:endParaRPr lang="en-GB" sz="1600" dirty="0"/>
          </a:p>
          <a:p>
            <a:pPr marL="0" indent="0">
              <a:buNone/>
            </a:pPr>
            <a:r>
              <a:rPr lang="en-GB" sz="1600" dirty="0"/>
              <a:t>Scope: what system is considered black-box under design.</a:t>
            </a:r>
          </a:p>
          <a:p>
            <a:pPr marL="0" indent="0">
              <a:buNone/>
            </a:pPr>
            <a:endParaRPr lang="en-GB" sz="1600" dirty="0"/>
          </a:p>
          <a:p>
            <a:pPr marL="0" indent="0">
              <a:buNone/>
            </a:pPr>
            <a:r>
              <a:rPr lang="en-GB" sz="1600" dirty="0"/>
              <a:t>Level: one of: Summary, Primary task, subfunction.</a:t>
            </a:r>
          </a:p>
          <a:p>
            <a:pPr marL="0" indent="0">
              <a:buNone/>
            </a:pPr>
            <a:endParaRPr lang="en-GB" sz="1600" dirty="0"/>
          </a:p>
          <a:p>
            <a:pPr marL="0" indent="0">
              <a:buNone/>
            </a:pPr>
            <a:r>
              <a:rPr lang="en-GB" sz="1600" dirty="0"/>
              <a:t>Preconditions: what we expect is already the state of the world.</a:t>
            </a:r>
          </a:p>
        </p:txBody>
      </p:sp>
      <p:pic>
        <p:nvPicPr>
          <p:cNvPr id="6" name="Picture 5">
            <a:extLst>
              <a:ext uri="{FF2B5EF4-FFF2-40B4-BE49-F238E27FC236}">
                <a16:creationId xmlns:a16="http://schemas.microsoft.com/office/drawing/2014/main" id="{2807A8DE-E9CC-4A83-A018-04027CB83118}"/>
              </a:ext>
            </a:extLst>
          </p:cNvPr>
          <p:cNvPicPr>
            <a:picLocks noChangeAspect="1"/>
          </p:cNvPicPr>
          <p:nvPr/>
        </p:nvPicPr>
        <p:blipFill>
          <a:blip r:embed="rId2"/>
          <a:stretch>
            <a:fillRect/>
          </a:stretch>
        </p:blipFill>
        <p:spPr>
          <a:xfrm>
            <a:off x="5297764" y="623392"/>
            <a:ext cx="6546192" cy="5629006"/>
          </a:xfrm>
          <a:prstGeom prst="rect">
            <a:avLst/>
          </a:prstGeom>
        </p:spPr>
      </p:pic>
      <p:sp>
        <p:nvSpPr>
          <p:cNvPr id="8" name="Rectangle 7">
            <a:extLst>
              <a:ext uri="{FF2B5EF4-FFF2-40B4-BE49-F238E27FC236}">
                <a16:creationId xmlns:a16="http://schemas.microsoft.com/office/drawing/2014/main" id="{890893CE-5A1B-4D2D-9132-0C578AC2B307}"/>
              </a:ext>
            </a:extLst>
          </p:cNvPr>
          <p:cNvSpPr/>
          <p:nvPr/>
        </p:nvSpPr>
        <p:spPr>
          <a:xfrm>
            <a:off x="5297764" y="6234608"/>
            <a:ext cx="6096000" cy="923330"/>
          </a:xfrm>
          <a:prstGeom prst="rect">
            <a:avLst/>
          </a:prstGeom>
        </p:spPr>
        <p:txBody>
          <a:bodyPr>
            <a:spAutoFit/>
          </a:bodyPr>
          <a:lstStyle/>
          <a:p>
            <a:r>
              <a:rPr lang="en-GB" dirty="0">
                <a:hlinkClick r:id="rId3"/>
              </a:rPr>
              <a:t>https://cis.bentley.edu/lwaguespack/CS360_Site/Downloads_files/Use%20Case%20Template%20%28Cockburn%29.pdf</a:t>
            </a:r>
            <a:endParaRPr lang="en-GB" dirty="0"/>
          </a:p>
          <a:p>
            <a:endParaRPr lang="en-GB" dirty="0"/>
          </a:p>
        </p:txBody>
      </p:sp>
    </p:spTree>
    <p:extLst>
      <p:ext uri="{BB962C8B-B14F-4D97-AF65-F5344CB8AC3E}">
        <p14:creationId xmlns:p14="http://schemas.microsoft.com/office/powerpoint/2010/main" val="344951170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Use Case Sections</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643468" y="2638043"/>
            <a:ext cx="3363974" cy="3415623"/>
          </a:xfrm>
        </p:spPr>
        <p:txBody>
          <a:bodyPr>
            <a:normAutofit/>
          </a:bodyPr>
          <a:lstStyle/>
          <a:p>
            <a:pPr marL="0" indent="0">
              <a:buNone/>
            </a:pPr>
            <a:r>
              <a:rPr lang="en-GB" sz="1100"/>
              <a:t>Success End Condition: the state of the world upon successful completion.</a:t>
            </a:r>
          </a:p>
          <a:p>
            <a:pPr marL="0" indent="0">
              <a:buNone/>
            </a:pPr>
            <a:endParaRPr lang="en-GB" sz="1100"/>
          </a:p>
          <a:p>
            <a:pPr marL="0" indent="0">
              <a:buNone/>
            </a:pPr>
            <a:r>
              <a:rPr lang="en-GB" sz="1100"/>
              <a:t>Failed End Condition: the state of the world if goal abandoned.</a:t>
            </a:r>
          </a:p>
          <a:p>
            <a:pPr marL="0" indent="0">
              <a:buNone/>
            </a:pPr>
            <a:endParaRPr lang="en-GB" sz="1100"/>
          </a:p>
          <a:p>
            <a:pPr marL="0" indent="0">
              <a:buNone/>
            </a:pPr>
            <a:r>
              <a:rPr lang="en-GB" sz="1100"/>
              <a:t>Primary Actor: a role name for the primary actor, or description.</a:t>
            </a:r>
          </a:p>
          <a:p>
            <a:pPr marL="0" indent="0">
              <a:buNone/>
            </a:pPr>
            <a:endParaRPr lang="en-GB" sz="1100"/>
          </a:p>
          <a:p>
            <a:pPr marL="0" indent="0">
              <a:buNone/>
            </a:pPr>
            <a:r>
              <a:rPr lang="en-GB" sz="1100"/>
              <a:t>Trigger: the action upon the system that starts the use case, may be a time event.</a:t>
            </a:r>
          </a:p>
          <a:p>
            <a:pPr marL="0" indent="0">
              <a:buNone/>
            </a:pPr>
            <a:endParaRPr lang="en-GB" sz="1100"/>
          </a:p>
          <a:p>
            <a:pPr marL="0" indent="0">
              <a:buNone/>
            </a:pPr>
            <a:r>
              <a:rPr lang="en-GB" sz="1100"/>
              <a:t>Main Success Scenario: put here the steps of the scenario from trigger to goal delivery, and any cleanup after.</a:t>
            </a:r>
          </a:p>
        </p:txBody>
      </p:sp>
      <p:pic>
        <p:nvPicPr>
          <p:cNvPr id="4" name="Picture 3">
            <a:extLst>
              <a:ext uri="{FF2B5EF4-FFF2-40B4-BE49-F238E27FC236}">
                <a16:creationId xmlns:a16="http://schemas.microsoft.com/office/drawing/2014/main" id="{C9862575-6EA3-4869-83A8-7F39856C112D}"/>
              </a:ext>
            </a:extLst>
          </p:cNvPr>
          <p:cNvPicPr>
            <a:picLocks noChangeAspect="1"/>
          </p:cNvPicPr>
          <p:nvPr/>
        </p:nvPicPr>
        <p:blipFill>
          <a:blip r:embed="rId2"/>
          <a:stretch>
            <a:fillRect/>
          </a:stretch>
        </p:blipFill>
        <p:spPr>
          <a:xfrm>
            <a:off x="5297763" y="661079"/>
            <a:ext cx="6250769" cy="5374974"/>
          </a:xfrm>
          <a:prstGeom prst="rect">
            <a:avLst/>
          </a:prstGeom>
        </p:spPr>
      </p:pic>
      <p:sp>
        <p:nvSpPr>
          <p:cNvPr id="5" name="Rectangle 4">
            <a:extLst>
              <a:ext uri="{FF2B5EF4-FFF2-40B4-BE49-F238E27FC236}">
                <a16:creationId xmlns:a16="http://schemas.microsoft.com/office/drawing/2014/main" id="{31AB0F4E-3B88-4782-A3EE-D33F80D524ED}"/>
              </a:ext>
            </a:extLst>
          </p:cNvPr>
          <p:cNvSpPr/>
          <p:nvPr/>
        </p:nvSpPr>
        <p:spPr>
          <a:xfrm>
            <a:off x="5297763" y="6053666"/>
            <a:ext cx="6096000" cy="923330"/>
          </a:xfrm>
          <a:prstGeom prst="rect">
            <a:avLst/>
          </a:prstGeom>
        </p:spPr>
        <p:txBody>
          <a:bodyPr>
            <a:spAutoFit/>
          </a:bodyPr>
          <a:lstStyle/>
          <a:p>
            <a:r>
              <a:rPr lang="en-GB" dirty="0">
                <a:hlinkClick r:id="rId3"/>
              </a:rPr>
              <a:t>https://cis.bentley.edu/lwaguespack/CS360_Site/Downloads_files/Use%20Case%20Template%20%28Cockburn%29.pdf</a:t>
            </a:r>
            <a:endParaRPr lang="en-GB" dirty="0"/>
          </a:p>
          <a:p>
            <a:endParaRPr lang="en-GB" dirty="0"/>
          </a:p>
        </p:txBody>
      </p:sp>
    </p:spTree>
    <p:extLst>
      <p:ext uri="{BB962C8B-B14F-4D97-AF65-F5344CB8AC3E}">
        <p14:creationId xmlns:p14="http://schemas.microsoft.com/office/powerpoint/2010/main" val="391715353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C6093-F32A-4266-9FB1-01A823B65C6B}"/>
              </a:ext>
            </a:extLst>
          </p:cNvPr>
          <p:cNvSpPr>
            <a:spLocks noGrp="1"/>
          </p:cNvSpPr>
          <p:nvPr>
            <p:ph type="title"/>
          </p:nvPr>
        </p:nvSpPr>
        <p:spPr/>
        <p:txBody>
          <a:bodyPr/>
          <a:lstStyle/>
          <a:p>
            <a:r>
              <a:rPr lang="en-GB" dirty="0"/>
              <a:t>Cockburn’s Use Case Symbols</a:t>
            </a:r>
          </a:p>
        </p:txBody>
      </p:sp>
      <p:sp>
        <p:nvSpPr>
          <p:cNvPr id="5" name="Text Placeholder 4">
            <a:extLst>
              <a:ext uri="{FF2B5EF4-FFF2-40B4-BE49-F238E27FC236}">
                <a16:creationId xmlns:a16="http://schemas.microsoft.com/office/drawing/2014/main" id="{3D7480B2-5C13-48E7-9827-C664E4FDBCC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40518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p:txBody>
          <a:bodyPr/>
          <a:lstStyle/>
          <a:p>
            <a:r>
              <a:rPr lang="en-GB" dirty="0"/>
              <a:t>Scope</a:t>
            </a:r>
          </a:p>
        </p:txBody>
      </p:sp>
      <p:sp>
        <p:nvSpPr>
          <p:cNvPr id="4" name="Content Placeholder 3">
            <a:extLst>
              <a:ext uri="{FF2B5EF4-FFF2-40B4-BE49-F238E27FC236}">
                <a16:creationId xmlns:a16="http://schemas.microsoft.com/office/drawing/2014/main" id="{AB9A474A-ECCB-43E6-B1F1-72935E2F20AA}"/>
              </a:ext>
            </a:extLst>
          </p:cNvPr>
          <p:cNvSpPr>
            <a:spLocks noGrp="1"/>
          </p:cNvSpPr>
          <p:nvPr>
            <p:ph sz="half" idx="1"/>
          </p:nvPr>
        </p:nvSpPr>
        <p:spPr/>
        <p:txBody>
          <a:bodyPr/>
          <a:lstStyle/>
          <a:p>
            <a:pPr marL="0" indent="0">
              <a:buNone/>
            </a:pPr>
            <a:r>
              <a:rPr lang="en-GB" dirty="0"/>
              <a:t>Design scope allows us to consider what should be part of our discussion.</a:t>
            </a:r>
          </a:p>
          <a:p>
            <a:pPr marL="0" indent="0">
              <a:buNone/>
            </a:pPr>
            <a:endParaRPr lang="en-GB" dirty="0"/>
          </a:p>
          <a:p>
            <a:pPr marL="0" indent="0">
              <a:buNone/>
            </a:pPr>
            <a:r>
              <a:rPr lang="en-GB" dirty="0"/>
              <a:t>Do not add features not required.</a:t>
            </a:r>
          </a:p>
          <a:p>
            <a:pPr marL="0" indent="0">
              <a:buNone/>
            </a:pPr>
            <a:endParaRPr lang="en-GB" dirty="0"/>
          </a:p>
          <a:p>
            <a:pPr marL="0" indent="0">
              <a:buNone/>
            </a:pPr>
            <a:r>
              <a:rPr lang="en-GB" dirty="0"/>
              <a:t>Use a simple table.</a:t>
            </a:r>
          </a:p>
        </p:txBody>
      </p:sp>
      <p:graphicFrame>
        <p:nvGraphicFramePr>
          <p:cNvPr id="6" name="Content Placeholder 5">
            <a:extLst>
              <a:ext uri="{FF2B5EF4-FFF2-40B4-BE49-F238E27FC236}">
                <a16:creationId xmlns:a16="http://schemas.microsoft.com/office/drawing/2014/main" id="{27F856C9-E82F-4404-BD72-31A2747323C1}"/>
              </a:ext>
            </a:extLst>
          </p:cNvPr>
          <p:cNvGraphicFramePr>
            <a:graphicFrameLocks noGrp="1"/>
          </p:cNvGraphicFramePr>
          <p:nvPr>
            <p:ph sz="half" idx="2"/>
            <p:extLst>
              <p:ext uri="{D42A27DB-BD31-4B8C-83A1-F6EECF244321}">
                <p14:modId xmlns:p14="http://schemas.microsoft.com/office/powerpoint/2010/main" val="3832456703"/>
              </p:ext>
            </p:extLst>
          </p:nvPr>
        </p:nvGraphicFramePr>
        <p:xfrm>
          <a:off x="6172200" y="1825625"/>
          <a:ext cx="5181600" cy="286512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4225235805"/>
                    </a:ext>
                  </a:extLst>
                </a:gridCol>
                <a:gridCol w="571500">
                  <a:extLst>
                    <a:ext uri="{9D8B030D-6E8A-4147-A177-3AD203B41FA5}">
                      <a16:colId xmlns:a16="http://schemas.microsoft.com/office/drawing/2014/main" val="1495454032"/>
                    </a:ext>
                  </a:extLst>
                </a:gridCol>
                <a:gridCol w="647700">
                  <a:extLst>
                    <a:ext uri="{9D8B030D-6E8A-4147-A177-3AD203B41FA5}">
                      <a16:colId xmlns:a16="http://schemas.microsoft.com/office/drawing/2014/main" val="3017929991"/>
                    </a:ext>
                  </a:extLst>
                </a:gridCol>
              </a:tblGrid>
              <a:tr h="370840">
                <a:tc>
                  <a:txBody>
                    <a:bodyPr/>
                    <a:lstStyle/>
                    <a:p>
                      <a:r>
                        <a:rPr lang="en-GB" dirty="0"/>
                        <a:t>Topic</a:t>
                      </a:r>
                    </a:p>
                  </a:txBody>
                  <a:tcPr/>
                </a:tc>
                <a:tc>
                  <a:txBody>
                    <a:bodyPr/>
                    <a:lstStyle/>
                    <a:p>
                      <a:r>
                        <a:rPr lang="en-GB" dirty="0"/>
                        <a:t>In</a:t>
                      </a:r>
                    </a:p>
                  </a:txBody>
                  <a:tcPr/>
                </a:tc>
                <a:tc>
                  <a:txBody>
                    <a:bodyPr/>
                    <a:lstStyle/>
                    <a:p>
                      <a:r>
                        <a:rPr lang="en-GB" dirty="0"/>
                        <a:t>Out</a:t>
                      </a:r>
                    </a:p>
                  </a:txBody>
                  <a:tcPr/>
                </a:tc>
                <a:extLst>
                  <a:ext uri="{0D108BD9-81ED-4DB2-BD59-A6C34878D82A}">
                    <a16:rowId xmlns:a16="http://schemas.microsoft.com/office/drawing/2014/main" val="31662644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Invoicing in any form</a:t>
                      </a:r>
                    </a:p>
                  </a:txBody>
                  <a:tcPr/>
                </a:tc>
                <a:tc>
                  <a:txBody>
                    <a:bodyPr/>
                    <a:lstStyle/>
                    <a:p>
                      <a:endParaRPr lang="en-GB"/>
                    </a:p>
                  </a:txBody>
                  <a:tcPr/>
                </a:tc>
                <a:tc>
                  <a:txBody>
                    <a:bodyPr/>
                    <a:lstStyle/>
                    <a:p>
                      <a:r>
                        <a:rPr lang="en-GB" dirty="0"/>
                        <a:t>Out</a:t>
                      </a:r>
                    </a:p>
                  </a:txBody>
                  <a:tcPr/>
                </a:tc>
                <a:extLst>
                  <a:ext uri="{0D108BD9-81ED-4DB2-BD59-A6C34878D82A}">
                    <a16:rowId xmlns:a16="http://schemas.microsoft.com/office/drawing/2014/main" val="34272644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Producing reports about requests</a:t>
                      </a:r>
                    </a:p>
                  </a:txBody>
                  <a:tcPr/>
                </a:tc>
                <a:tc>
                  <a:txBody>
                    <a:bodyPr/>
                    <a:lstStyle/>
                    <a:p>
                      <a:r>
                        <a:rPr lang="en-GB" dirty="0"/>
                        <a:t>In</a:t>
                      </a:r>
                    </a:p>
                  </a:txBody>
                  <a:tcPr/>
                </a:tc>
                <a:tc>
                  <a:txBody>
                    <a:bodyPr/>
                    <a:lstStyle/>
                    <a:p>
                      <a:endParaRPr lang="en-GB"/>
                    </a:p>
                  </a:txBody>
                  <a:tcPr/>
                </a:tc>
                <a:extLst>
                  <a:ext uri="{0D108BD9-81ED-4DB2-BD59-A6C34878D82A}">
                    <a16:rowId xmlns:a16="http://schemas.microsoft.com/office/drawing/2014/main" val="2908447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Merging requests into one PO</a:t>
                      </a:r>
                    </a:p>
                  </a:txBody>
                  <a:tcPr/>
                </a:tc>
                <a:tc>
                  <a:txBody>
                    <a:bodyPr/>
                    <a:lstStyle/>
                    <a:p>
                      <a:r>
                        <a:rPr lang="en-GB" dirty="0"/>
                        <a:t>In</a:t>
                      </a:r>
                    </a:p>
                  </a:txBody>
                  <a:tcPr/>
                </a:tc>
                <a:tc>
                  <a:txBody>
                    <a:bodyPr/>
                    <a:lstStyle/>
                    <a:p>
                      <a:endParaRPr lang="en-GB"/>
                    </a:p>
                  </a:txBody>
                  <a:tcPr/>
                </a:tc>
                <a:extLst>
                  <a:ext uri="{0D108BD9-81ED-4DB2-BD59-A6C34878D82A}">
                    <a16:rowId xmlns:a16="http://schemas.microsoft.com/office/drawing/2014/main" val="35314047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Partial deliveries, late deliveries, wrong deliveries</a:t>
                      </a:r>
                    </a:p>
                  </a:txBody>
                  <a:tcPr/>
                </a:tc>
                <a:tc>
                  <a:txBody>
                    <a:bodyPr/>
                    <a:lstStyle/>
                    <a:p>
                      <a:r>
                        <a:rPr lang="en-GB" dirty="0"/>
                        <a:t>In</a:t>
                      </a:r>
                    </a:p>
                  </a:txBody>
                  <a:tcPr/>
                </a:tc>
                <a:tc>
                  <a:txBody>
                    <a:bodyPr/>
                    <a:lstStyle/>
                    <a:p>
                      <a:endParaRPr lang="en-GB"/>
                    </a:p>
                  </a:txBody>
                  <a:tcPr/>
                </a:tc>
                <a:extLst>
                  <a:ext uri="{0D108BD9-81ED-4DB2-BD59-A6C34878D82A}">
                    <a16:rowId xmlns:a16="http://schemas.microsoft.com/office/drawing/2014/main" val="16492570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All new system services, software</a:t>
                      </a:r>
                    </a:p>
                  </a:txBody>
                  <a:tcPr/>
                </a:tc>
                <a:tc>
                  <a:txBody>
                    <a:bodyPr/>
                    <a:lstStyle/>
                    <a:p>
                      <a:r>
                        <a:rPr lang="en-GB" dirty="0"/>
                        <a:t>In</a:t>
                      </a:r>
                    </a:p>
                  </a:txBody>
                  <a:tcPr/>
                </a:tc>
                <a:tc>
                  <a:txBody>
                    <a:bodyPr/>
                    <a:lstStyle/>
                    <a:p>
                      <a:endParaRPr lang="en-GB" dirty="0"/>
                    </a:p>
                  </a:txBody>
                  <a:tcPr/>
                </a:tc>
                <a:extLst>
                  <a:ext uri="{0D108BD9-81ED-4DB2-BD59-A6C34878D82A}">
                    <a16:rowId xmlns:a16="http://schemas.microsoft.com/office/drawing/2014/main" val="31737232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All </a:t>
                      </a:r>
                      <a:r>
                        <a:rPr lang="en-GB" sz="1800" b="0" kern="1200" dirty="0" err="1">
                          <a:solidFill>
                            <a:schemeClr val="dk1"/>
                          </a:solidFill>
                          <a:effectLst/>
                          <a:latin typeface="+mn-lt"/>
                          <a:ea typeface="+mn-ea"/>
                          <a:cs typeface="+mn-cs"/>
                        </a:rPr>
                        <a:t>nonsoftware</a:t>
                      </a:r>
                      <a:r>
                        <a:rPr lang="en-GB" sz="1800" b="0" kern="1200" dirty="0">
                          <a:solidFill>
                            <a:schemeClr val="dk1"/>
                          </a:solidFill>
                          <a:effectLst/>
                          <a:latin typeface="+mn-lt"/>
                          <a:ea typeface="+mn-ea"/>
                          <a:cs typeface="+mn-cs"/>
                        </a:rPr>
                        <a:t> parts of the system</a:t>
                      </a:r>
                    </a:p>
                  </a:txBody>
                  <a:tcPr/>
                </a:tc>
                <a:tc>
                  <a:txBody>
                    <a:bodyPr/>
                    <a:lstStyle/>
                    <a:p>
                      <a:endParaRPr lang="en-GB" dirty="0"/>
                    </a:p>
                  </a:txBody>
                  <a:tcPr/>
                </a:tc>
                <a:tc>
                  <a:txBody>
                    <a:bodyPr/>
                    <a:lstStyle/>
                    <a:p>
                      <a:r>
                        <a:rPr lang="en-GB" dirty="0"/>
                        <a:t>Out</a:t>
                      </a:r>
                    </a:p>
                  </a:txBody>
                  <a:tcPr/>
                </a:tc>
                <a:extLst>
                  <a:ext uri="{0D108BD9-81ED-4DB2-BD59-A6C34878D82A}">
                    <a16:rowId xmlns:a16="http://schemas.microsoft.com/office/drawing/2014/main" val="2442022323"/>
                  </a:ext>
                </a:extLst>
              </a:tr>
            </a:tbl>
          </a:graphicData>
        </a:graphic>
      </p:graphicFrame>
    </p:spTree>
    <p:extLst>
      <p:ext uri="{BB962C8B-B14F-4D97-AF65-F5344CB8AC3E}">
        <p14:creationId xmlns:p14="http://schemas.microsoft.com/office/powerpoint/2010/main" val="402662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p:txBody>
          <a:bodyPr/>
          <a:lstStyle/>
          <a:p>
            <a:r>
              <a:rPr lang="en-GB" dirty="0"/>
              <a:t>Scope Levels</a:t>
            </a:r>
          </a:p>
        </p:txBody>
      </p:sp>
      <p:sp>
        <p:nvSpPr>
          <p:cNvPr id="4" name="Content Placeholder 3">
            <a:extLst>
              <a:ext uri="{FF2B5EF4-FFF2-40B4-BE49-F238E27FC236}">
                <a16:creationId xmlns:a16="http://schemas.microsoft.com/office/drawing/2014/main" id="{189CD4D2-C410-4B5A-9D75-9580BE2B8578}"/>
              </a:ext>
            </a:extLst>
          </p:cNvPr>
          <p:cNvSpPr>
            <a:spLocks noGrp="1"/>
          </p:cNvSpPr>
          <p:nvPr>
            <p:ph sz="half" idx="1"/>
          </p:nvPr>
        </p:nvSpPr>
        <p:spPr/>
        <p:txBody>
          <a:bodyPr>
            <a:normAutofit lnSpcReduction="10000"/>
          </a:bodyPr>
          <a:lstStyle/>
          <a:p>
            <a:pPr marL="0" indent="0">
              <a:buNone/>
            </a:pPr>
            <a:r>
              <a:rPr lang="en-GB" dirty="0"/>
              <a:t>Organisational black box.</a:t>
            </a:r>
          </a:p>
          <a:p>
            <a:pPr marL="0" indent="0">
              <a:buNone/>
            </a:pPr>
            <a:endParaRPr lang="en-GB" dirty="0"/>
          </a:p>
          <a:p>
            <a:pPr marL="0" indent="0">
              <a:buNone/>
            </a:pPr>
            <a:r>
              <a:rPr lang="en-GB" dirty="0"/>
              <a:t>Organisational white box.</a:t>
            </a:r>
          </a:p>
          <a:p>
            <a:pPr marL="0" indent="0">
              <a:buNone/>
            </a:pPr>
            <a:endParaRPr lang="en-GB" dirty="0"/>
          </a:p>
          <a:p>
            <a:pPr marL="0" indent="0">
              <a:buNone/>
            </a:pPr>
            <a:r>
              <a:rPr lang="en-GB" dirty="0"/>
              <a:t>System black box.</a:t>
            </a:r>
          </a:p>
          <a:p>
            <a:pPr marL="0" indent="0">
              <a:buNone/>
            </a:pPr>
            <a:endParaRPr lang="en-GB" dirty="0"/>
          </a:p>
          <a:p>
            <a:pPr marL="0" indent="0">
              <a:buNone/>
            </a:pPr>
            <a:r>
              <a:rPr lang="en-GB" dirty="0"/>
              <a:t>System white box.</a:t>
            </a:r>
          </a:p>
          <a:p>
            <a:pPr marL="0" indent="0">
              <a:buNone/>
            </a:pPr>
            <a:endParaRPr lang="en-GB" dirty="0"/>
          </a:p>
          <a:p>
            <a:pPr marL="0" indent="0">
              <a:buNone/>
            </a:pPr>
            <a:r>
              <a:rPr lang="en-GB" dirty="0"/>
              <a:t>Component.</a:t>
            </a:r>
          </a:p>
        </p:txBody>
      </p:sp>
      <p:pic>
        <p:nvPicPr>
          <p:cNvPr id="8" name="Content Placeholder 7">
            <a:extLst>
              <a:ext uri="{FF2B5EF4-FFF2-40B4-BE49-F238E27FC236}">
                <a16:creationId xmlns:a16="http://schemas.microsoft.com/office/drawing/2014/main" id="{59AB2A2F-A320-4525-9101-71A46071B3E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467725" y="1825625"/>
            <a:ext cx="1352550" cy="4525841"/>
          </a:xfrm>
        </p:spPr>
      </p:pic>
      <p:sp>
        <p:nvSpPr>
          <p:cNvPr id="9" name="TextBox 8">
            <a:extLst>
              <a:ext uri="{FF2B5EF4-FFF2-40B4-BE49-F238E27FC236}">
                <a16:creationId xmlns:a16="http://schemas.microsoft.com/office/drawing/2014/main" id="{89B5DBCE-C7E9-4206-91E2-28385BF9D81C}"/>
              </a:ext>
            </a:extLst>
          </p:cNvPr>
          <p:cNvSpPr txBox="1"/>
          <p:nvPr/>
        </p:nvSpPr>
        <p:spPr>
          <a:xfrm>
            <a:off x="8215374" y="6065698"/>
            <a:ext cx="2730769" cy="383630"/>
          </a:xfrm>
          <a:prstGeom prst="rect">
            <a:avLst/>
          </a:prstGeom>
          <a:noFill/>
        </p:spPr>
        <p:txBody>
          <a:bodyPr wrap="square" rtlCol="0">
            <a:spAutoFit/>
          </a:bodyPr>
          <a:lstStyle/>
          <a:p>
            <a:r>
              <a:rPr lang="en-GB" sz="900">
                <a:hlinkClick r:id="rId3" tooltip="https://en.wikipedia.org/wiki/Use_case"/>
              </a:rPr>
              <a:t>This Photo</a:t>
            </a:r>
            <a:r>
              <a:rPr lang="en-GB" sz="900"/>
              <a:t> by Unknown Author is licensed under </a:t>
            </a:r>
            <a:r>
              <a:rPr lang="en-GB" sz="900">
                <a:hlinkClick r:id="rId4" tooltip="https://creativecommons.org/licenses/by-sa/3.0/"/>
              </a:rPr>
              <a:t>CC BY-SA</a:t>
            </a:r>
            <a:endParaRPr lang="en-GB" sz="900"/>
          </a:p>
        </p:txBody>
      </p:sp>
      <p:pic>
        <p:nvPicPr>
          <p:cNvPr id="1025" name="Picture 1" descr="Filled House">
            <a:extLst>
              <a:ext uri="{FF2B5EF4-FFF2-40B4-BE49-F238E27FC236}">
                <a16:creationId xmlns:a16="http://schemas.microsoft.com/office/drawing/2014/main" id="{54405BE4-ED7B-408C-9536-E2F044CF05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filled House">
            <a:extLst>
              <a:ext uri="{FF2B5EF4-FFF2-40B4-BE49-F238E27FC236}">
                <a16:creationId xmlns:a16="http://schemas.microsoft.com/office/drawing/2014/main" id="{5D88D565-7018-4B08-BF55-BF1FD30CAB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illed Box">
            <a:extLst>
              <a:ext uri="{FF2B5EF4-FFF2-40B4-BE49-F238E27FC236}">
                <a16:creationId xmlns:a16="http://schemas.microsoft.com/office/drawing/2014/main" id="{17B77A40-B48D-4FF4-89CB-D430F8DCD6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filled Box">
            <a:extLst>
              <a:ext uri="{FF2B5EF4-FFF2-40B4-BE49-F238E27FC236}">
                <a16:creationId xmlns:a16="http://schemas.microsoft.com/office/drawing/2014/main" id="{917385C7-117B-4286-9F70-4F32FF0CDA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953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crew or Nut">
            <a:extLst>
              <a:ext uri="{FF2B5EF4-FFF2-40B4-BE49-F238E27FC236}">
                <a16:creationId xmlns:a16="http://schemas.microsoft.com/office/drawing/2014/main" id="{3388085D-24BF-4B5D-86C5-D10ED880C1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4953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62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p:txBody>
          <a:bodyPr/>
          <a:lstStyle/>
          <a:p>
            <a:r>
              <a:rPr lang="en-GB" dirty="0"/>
              <a:t>Goal Level</a:t>
            </a:r>
          </a:p>
        </p:txBody>
      </p:sp>
      <p:sp>
        <p:nvSpPr>
          <p:cNvPr id="4" name="Content Placeholder 3">
            <a:extLst>
              <a:ext uri="{FF2B5EF4-FFF2-40B4-BE49-F238E27FC236}">
                <a16:creationId xmlns:a16="http://schemas.microsoft.com/office/drawing/2014/main" id="{F4BDDB10-CDD6-4CCE-9472-E2F299CE9126}"/>
              </a:ext>
            </a:extLst>
          </p:cNvPr>
          <p:cNvSpPr>
            <a:spLocks noGrp="1"/>
          </p:cNvSpPr>
          <p:nvPr>
            <p:ph sz="half" idx="1"/>
          </p:nvPr>
        </p:nvSpPr>
        <p:spPr/>
        <p:txBody>
          <a:bodyPr>
            <a:normAutofit lnSpcReduction="10000"/>
          </a:bodyPr>
          <a:lstStyle/>
          <a:p>
            <a:pPr marL="0" indent="0">
              <a:buNone/>
            </a:pPr>
            <a:r>
              <a:rPr lang="en-GB" dirty="0"/>
              <a:t>Very high summary.</a:t>
            </a:r>
          </a:p>
          <a:p>
            <a:pPr marL="0" indent="0">
              <a:buNone/>
            </a:pPr>
            <a:endParaRPr lang="en-GB" dirty="0"/>
          </a:p>
          <a:p>
            <a:pPr marL="0" indent="0">
              <a:buNone/>
            </a:pPr>
            <a:r>
              <a:rPr lang="en-GB" dirty="0"/>
              <a:t>Summary.</a:t>
            </a:r>
          </a:p>
          <a:p>
            <a:pPr marL="0" indent="0">
              <a:buNone/>
            </a:pPr>
            <a:endParaRPr lang="en-GB" dirty="0"/>
          </a:p>
          <a:p>
            <a:pPr marL="0" indent="0">
              <a:buNone/>
            </a:pPr>
            <a:r>
              <a:rPr lang="en-GB" dirty="0"/>
              <a:t>User goal.</a:t>
            </a:r>
          </a:p>
          <a:p>
            <a:pPr marL="0" indent="0">
              <a:buNone/>
            </a:pPr>
            <a:endParaRPr lang="en-GB" dirty="0"/>
          </a:p>
          <a:p>
            <a:pPr marL="0" indent="0">
              <a:buNone/>
            </a:pPr>
            <a:r>
              <a:rPr lang="en-GB" dirty="0"/>
              <a:t>Subfunction.</a:t>
            </a:r>
          </a:p>
          <a:p>
            <a:pPr marL="0" indent="0">
              <a:buNone/>
            </a:pPr>
            <a:endParaRPr lang="en-GB" dirty="0"/>
          </a:p>
          <a:p>
            <a:pPr marL="0" indent="0">
              <a:buNone/>
            </a:pPr>
            <a:r>
              <a:rPr lang="en-GB" dirty="0"/>
              <a:t>Too low.</a:t>
            </a:r>
          </a:p>
        </p:txBody>
      </p:sp>
      <p:pic>
        <p:nvPicPr>
          <p:cNvPr id="7" name="Content Placeholder 6">
            <a:extLst>
              <a:ext uri="{FF2B5EF4-FFF2-40B4-BE49-F238E27FC236}">
                <a16:creationId xmlns:a16="http://schemas.microsoft.com/office/drawing/2014/main" id="{FAA8256F-562C-4434-A683-94364F264956}"/>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191500" y="1825625"/>
            <a:ext cx="1771650" cy="4460762"/>
          </a:xfrm>
        </p:spPr>
      </p:pic>
      <p:sp>
        <p:nvSpPr>
          <p:cNvPr id="8" name="TextBox 7">
            <a:extLst>
              <a:ext uri="{FF2B5EF4-FFF2-40B4-BE49-F238E27FC236}">
                <a16:creationId xmlns:a16="http://schemas.microsoft.com/office/drawing/2014/main" id="{C79C47F8-91F9-467F-843B-4788147D2D9E}"/>
              </a:ext>
            </a:extLst>
          </p:cNvPr>
          <p:cNvSpPr txBox="1"/>
          <p:nvPr/>
        </p:nvSpPr>
        <p:spPr>
          <a:xfrm>
            <a:off x="7958199" y="5704613"/>
            <a:ext cx="3321429" cy="230832"/>
          </a:xfrm>
          <a:prstGeom prst="rect">
            <a:avLst/>
          </a:prstGeom>
          <a:noFill/>
        </p:spPr>
        <p:txBody>
          <a:bodyPr wrap="square" rtlCol="0">
            <a:spAutoFit/>
          </a:bodyPr>
          <a:lstStyle/>
          <a:p>
            <a:r>
              <a:rPr lang="en-GB" sz="900">
                <a:hlinkClick r:id="rId3" tooltip="https://en.wikipedia.org/wiki/Use_case"/>
              </a:rPr>
              <a:t>This Photo</a:t>
            </a:r>
            <a:r>
              <a:rPr lang="en-GB" sz="900"/>
              <a:t> by Unknown Author is licensed under </a:t>
            </a:r>
            <a:r>
              <a:rPr lang="en-GB" sz="900">
                <a:hlinkClick r:id="rId4" tooltip="https://creativecommons.org/licenses/by-sa/3.0/"/>
              </a:rPr>
              <a:t>CC BY-SA</a:t>
            </a:r>
            <a:endParaRPr lang="en-GB" sz="900"/>
          </a:p>
        </p:txBody>
      </p:sp>
    </p:spTree>
    <p:extLst>
      <p:ext uri="{BB962C8B-B14F-4D97-AF65-F5344CB8AC3E}">
        <p14:creationId xmlns:p14="http://schemas.microsoft.com/office/powerpoint/2010/main" val="2171019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FAA8256F-562C-4434-A683-94364F26495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9817100" y="860425"/>
            <a:ext cx="1771650" cy="4460762"/>
          </a:xfrm>
          <a:prstGeom prst="rect">
            <a:avLst/>
          </a:prstGeom>
        </p:spPr>
      </p:pic>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p:txBody>
          <a:bodyPr/>
          <a:lstStyle/>
          <a:p>
            <a:r>
              <a:rPr lang="en-GB" dirty="0"/>
              <a:t>Goal Level Example</a:t>
            </a:r>
          </a:p>
        </p:txBody>
      </p:sp>
      <p:pic>
        <p:nvPicPr>
          <p:cNvPr id="5" name="Content Placeholder 4">
            <a:extLst>
              <a:ext uri="{FF2B5EF4-FFF2-40B4-BE49-F238E27FC236}">
                <a16:creationId xmlns:a16="http://schemas.microsoft.com/office/drawing/2014/main" id="{690F76C9-AFEC-4ADC-9FE2-1C2E82EB36AE}"/>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74662" y="1876425"/>
            <a:ext cx="5837238" cy="4351338"/>
          </a:xfrm>
        </p:spPr>
      </p:pic>
      <p:sp>
        <p:nvSpPr>
          <p:cNvPr id="6" name="TextBox 5">
            <a:extLst>
              <a:ext uri="{FF2B5EF4-FFF2-40B4-BE49-F238E27FC236}">
                <a16:creationId xmlns:a16="http://schemas.microsoft.com/office/drawing/2014/main" id="{181523E7-4F66-4FE9-B295-A7D5130E9F08}"/>
              </a:ext>
            </a:extLst>
          </p:cNvPr>
          <p:cNvSpPr txBox="1"/>
          <p:nvPr/>
        </p:nvSpPr>
        <p:spPr>
          <a:xfrm>
            <a:off x="474662" y="6227763"/>
            <a:ext cx="5837238" cy="230832"/>
          </a:xfrm>
          <a:prstGeom prst="rect">
            <a:avLst/>
          </a:prstGeom>
          <a:noFill/>
        </p:spPr>
        <p:txBody>
          <a:bodyPr wrap="square" rtlCol="0">
            <a:spAutoFit/>
          </a:bodyPr>
          <a:lstStyle/>
          <a:p>
            <a:r>
              <a:rPr lang="en-GB" sz="900">
                <a:hlinkClick r:id="rId5" tooltip="https://commons.wikimedia.org/wiki/File:Cockburnstyle_use_cases.svg"/>
              </a:rPr>
              <a:t>This Photo</a:t>
            </a:r>
            <a:r>
              <a:rPr lang="en-GB" sz="900"/>
              <a:t> by Unknown Author is licensed under </a:t>
            </a:r>
            <a:r>
              <a:rPr lang="en-GB" sz="900">
                <a:hlinkClick r:id="rId6" tooltip="https://creativecommons.org/licenses/by-sa/3.0/"/>
              </a:rPr>
              <a:t>CC BY-SA</a:t>
            </a:r>
            <a:endParaRPr lang="en-GB" sz="900"/>
          </a:p>
        </p:txBody>
      </p:sp>
      <p:sp>
        <p:nvSpPr>
          <p:cNvPr id="7" name="Content Placeholder 3">
            <a:extLst>
              <a:ext uri="{FF2B5EF4-FFF2-40B4-BE49-F238E27FC236}">
                <a16:creationId xmlns:a16="http://schemas.microsoft.com/office/drawing/2014/main" id="{F4BDDB10-CDD6-4CCE-9472-E2F299CE9126}"/>
              </a:ext>
            </a:extLst>
          </p:cNvPr>
          <p:cNvSpPr txBox="1">
            <a:spLocks/>
          </p:cNvSpPr>
          <p:nvPr/>
        </p:nvSpPr>
        <p:spPr>
          <a:xfrm>
            <a:off x="7112000" y="1068274"/>
            <a:ext cx="5181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smtClean="0"/>
              <a:t>Very high summary.</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Summary.</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User goal.</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err="1" smtClean="0"/>
              <a:t>Subfunction</a:t>
            </a:r>
            <a:r>
              <a:rPr lang="en-GB" dirty="0" smtClean="0"/>
              <a: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Too low.</a:t>
            </a:r>
            <a:endParaRPr lang="en-GB" dirty="0"/>
          </a:p>
        </p:txBody>
      </p:sp>
    </p:spTree>
    <p:extLst>
      <p:ext uri="{BB962C8B-B14F-4D97-AF65-F5344CB8AC3E}">
        <p14:creationId xmlns:p14="http://schemas.microsoft.com/office/powerpoint/2010/main" val="1940920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p:txBody>
          <a:bodyPr/>
          <a:lstStyle/>
          <a:p>
            <a:r>
              <a:rPr lang="en-GB" dirty="0"/>
              <a:t>Dimensions of Use Cases</a:t>
            </a:r>
          </a:p>
        </p:txBody>
      </p:sp>
      <p:pic>
        <p:nvPicPr>
          <p:cNvPr id="5" name="Content Placeholder 4">
            <a:extLst>
              <a:ext uri="{FF2B5EF4-FFF2-40B4-BE49-F238E27FC236}">
                <a16:creationId xmlns:a16="http://schemas.microsoft.com/office/drawing/2014/main" id="{FFC1A7A7-45C7-48B6-BF80-3387F1DC9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350" y="1825625"/>
            <a:ext cx="4938100" cy="4351338"/>
          </a:xfrm>
        </p:spPr>
      </p:pic>
      <p:pic>
        <p:nvPicPr>
          <p:cNvPr id="4" name="Picture 3">
            <a:extLst>
              <a:ext uri="{FF2B5EF4-FFF2-40B4-BE49-F238E27FC236}">
                <a16:creationId xmlns:a16="http://schemas.microsoft.com/office/drawing/2014/main" id="{8D3238ED-D81E-485A-B94C-A7C28B328A60}"/>
              </a:ext>
            </a:extLst>
          </p:cNvPr>
          <p:cNvPicPr>
            <a:picLocks noChangeAspect="1"/>
          </p:cNvPicPr>
          <p:nvPr/>
        </p:nvPicPr>
        <p:blipFill>
          <a:blip r:embed="rId3"/>
          <a:stretch>
            <a:fillRect/>
          </a:stretch>
        </p:blipFill>
        <p:spPr>
          <a:xfrm>
            <a:off x="6672407" y="809625"/>
            <a:ext cx="5238750" cy="5238750"/>
          </a:xfrm>
          <a:prstGeom prst="rect">
            <a:avLst/>
          </a:prstGeom>
        </p:spPr>
      </p:pic>
    </p:spTree>
    <p:extLst>
      <p:ext uri="{BB962C8B-B14F-4D97-AF65-F5344CB8AC3E}">
        <p14:creationId xmlns:p14="http://schemas.microsoft.com/office/powerpoint/2010/main" val="1679968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EC865B-E2A9-4890-B9EC-41484E4FCE5B}"/>
              </a:ext>
            </a:extLst>
          </p:cNvPr>
          <p:cNvSpPr>
            <a:spLocks noGrp="1"/>
          </p:cNvSpPr>
          <p:nvPr>
            <p:ph type="title"/>
          </p:nvPr>
        </p:nvSpPr>
        <p:spPr>
          <a:xfrm>
            <a:off x="863029" y="1012004"/>
            <a:ext cx="3416158" cy="4795408"/>
          </a:xfrm>
        </p:spPr>
        <p:txBody>
          <a:bodyPr>
            <a:normAutofit/>
          </a:bodyPr>
          <a:lstStyle/>
          <a:p>
            <a:r>
              <a:rPr lang="en-GB" sz="7200" b="1" dirty="0">
                <a:solidFill>
                  <a:srgbClr val="FFFFFF"/>
                </a:solidFill>
              </a:rPr>
              <a:t>∑ </a:t>
            </a:r>
            <a:r>
              <a:rPr lang="en-GB" sz="7200" i="1" dirty="0" err="1">
                <a:solidFill>
                  <a:srgbClr val="FFFFFF"/>
                </a:solidFill>
              </a:rPr>
              <a:t>mary</a:t>
            </a:r>
            <a:endParaRPr lang="en-GB" sz="7200" i="1" dirty="0">
              <a:solidFill>
                <a:srgbClr val="FFFFFF"/>
              </a:solidFill>
            </a:endParaRPr>
          </a:p>
        </p:txBody>
      </p:sp>
      <p:graphicFrame>
        <p:nvGraphicFramePr>
          <p:cNvPr id="5" name="Content Placeholder 2">
            <a:extLst>
              <a:ext uri="{FF2B5EF4-FFF2-40B4-BE49-F238E27FC236}">
                <a16:creationId xmlns:a16="http://schemas.microsoft.com/office/drawing/2014/main" id="{2632041C-F5F3-4C07-93FD-019E885BA0B3}"/>
              </a:ext>
            </a:extLst>
          </p:cNvPr>
          <p:cNvGraphicFramePr>
            <a:graphicFrameLocks noGrp="1"/>
          </p:cNvGraphicFramePr>
          <p:nvPr>
            <p:ph idx="1"/>
            <p:extLst>
              <p:ext uri="{D42A27DB-BD31-4B8C-83A1-F6EECF244321}">
                <p14:modId xmlns:p14="http://schemas.microsoft.com/office/powerpoint/2010/main" val="6431383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1326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Recommended Reading</a:t>
            </a:r>
          </a:p>
        </p:txBody>
      </p:sp>
      <p:pic>
        <p:nvPicPr>
          <p:cNvPr id="7" name="Content Placeholder 6">
            <a:extLst>
              <a:ext uri="{FF2B5EF4-FFF2-40B4-BE49-F238E27FC236}">
                <a16:creationId xmlns:a16="http://schemas.microsoft.com/office/drawing/2014/main" id="{95E72510-A954-457B-A4FD-E25E15AF4B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702175" y="1195388"/>
            <a:ext cx="3287713" cy="4341813"/>
          </a:xfrm>
        </p:spPr>
      </p:pic>
      <p:pic>
        <p:nvPicPr>
          <p:cNvPr id="9" name="Content Placeholder 8">
            <a:extLst>
              <a:ext uri="{FF2B5EF4-FFF2-40B4-BE49-F238E27FC236}">
                <a16:creationId xmlns:a16="http://schemas.microsoft.com/office/drawing/2014/main" id="{CDAB2AF2-6B68-4C53-BD0F-600C5587AC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74025" y="1195388"/>
            <a:ext cx="3449638" cy="4341813"/>
          </a:xfrm>
        </p:spPr>
      </p:pic>
      <p:sp>
        <p:nvSpPr>
          <p:cNvPr id="3" name="Rectangle 2">
            <a:extLst>
              <a:ext uri="{FF2B5EF4-FFF2-40B4-BE49-F238E27FC236}">
                <a16:creationId xmlns:a16="http://schemas.microsoft.com/office/drawing/2014/main" id="{6C2C9DEF-3F4F-4D6E-8F74-193F121BEE5E}"/>
              </a:ext>
            </a:extLst>
          </p:cNvPr>
          <p:cNvSpPr/>
          <p:nvPr/>
        </p:nvSpPr>
        <p:spPr>
          <a:xfrm>
            <a:off x="517236" y="4029471"/>
            <a:ext cx="3971637" cy="1754326"/>
          </a:xfrm>
          <a:prstGeom prst="rect">
            <a:avLst/>
          </a:prstGeom>
        </p:spPr>
        <p:txBody>
          <a:bodyPr wrap="square">
            <a:spAutoFit/>
          </a:bodyPr>
          <a:lstStyle/>
          <a:p>
            <a:r>
              <a:rPr lang="en-GB" dirty="0"/>
              <a:t>Short article</a:t>
            </a:r>
          </a:p>
          <a:p>
            <a:endParaRPr lang="en-GB" dirty="0"/>
          </a:p>
          <a:p>
            <a:r>
              <a:rPr lang="en-GB" dirty="0">
                <a:hlinkClick r:id="rId4"/>
              </a:rPr>
              <a:t>https://www.agilebusiness.org/page/ProjectFramework_15_RequirementsandUserStories</a:t>
            </a:r>
            <a:endParaRPr lang="en-GB" dirty="0"/>
          </a:p>
          <a:p>
            <a:endParaRPr lang="en-GB" dirty="0"/>
          </a:p>
        </p:txBody>
      </p:sp>
    </p:spTree>
    <p:extLst>
      <p:ext uri="{BB962C8B-B14F-4D97-AF65-F5344CB8AC3E}">
        <p14:creationId xmlns:p14="http://schemas.microsoft.com/office/powerpoint/2010/main" val="108338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F41BE4-8DEA-4C74-BF2C-A347DD35803D}"/>
              </a:ext>
            </a:extLst>
          </p:cNvPr>
          <p:cNvPicPr>
            <a:picLocks noChangeAspect="1"/>
          </p:cNvPicPr>
          <p:nvPr/>
        </p:nvPicPr>
        <p:blipFill>
          <a:blip r:embed="rId2"/>
          <a:stretch>
            <a:fillRect/>
          </a:stretch>
        </p:blipFill>
        <p:spPr>
          <a:xfrm>
            <a:off x="8947638" y="455372"/>
            <a:ext cx="2362200" cy="1943100"/>
          </a:xfrm>
          <a:prstGeom prst="rect">
            <a:avLst/>
          </a:prstGeom>
        </p:spPr>
      </p:pic>
      <p:sp>
        <p:nvSpPr>
          <p:cNvPr id="3076" name="Rectangle 134">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GB" sz="2800"/>
              <a:t>What is a User Story?</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643468" y="2638043"/>
            <a:ext cx="3363974" cy="3415623"/>
          </a:xfrm>
        </p:spPr>
        <p:txBody>
          <a:bodyPr>
            <a:normAutofit lnSpcReduction="10000"/>
          </a:bodyPr>
          <a:lstStyle/>
          <a:p>
            <a:pPr marL="0" indent="0">
              <a:buNone/>
            </a:pPr>
            <a:endParaRPr lang="en-GB" sz="1900" dirty="0"/>
          </a:p>
          <a:p>
            <a:pPr marL="0" indent="0">
              <a:buNone/>
            </a:pPr>
            <a:r>
              <a:rPr lang="en-GB" sz="1900" dirty="0"/>
              <a:t>A user story is a definition of what our software should do for a user.</a:t>
            </a:r>
          </a:p>
          <a:p>
            <a:pPr marL="0" indent="0">
              <a:buNone/>
            </a:pPr>
            <a:endParaRPr lang="en-GB" sz="1900" dirty="0"/>
          </a:p>
          <a:p>
            <a:pPr marL="0" indent="0">
              <a:buNone/>
            </a:pPr>
            <a:r>
              <a:rPr lang="en-GB" sz="1900" dirty="0"/>
              <a:t>A user‘s requirements</a:t>
            </a:r>
          </a:p>
          <a:p>
            <a:pPr marL="0" indent="0">
              <a:buNone/>
            </a:pPr>
            <a:endParaRPr lang="en-GB" sz="1900" dirty="0"/>
          </a:p>
          <a:p>
            <a:pPr marL="0" indent="0">
              <a:buNone/>
            </a:pPr>
            <a:r>
              <a:rPr lang="en-GB" sz="1900" dirty="0"/>
              <a:t>User stories are a very common </a:t>
            </a:r>
            <a:r>
              <a:rPr lang="en-GB" sz="1900" dirty="0" smtClean="0"/>
              <a:t>requirement gathering technique </a:t>
            </a:r>
            <a:r>
              <a:rPr lang="en-GB" sz="1900" dirty="0"/>
              <a:t>in modern software development.</a:t>
            </a:r>
          </a:p>
        </p:txBody>
      </p:sp>
      <p:pic>
        <p:nvPicPr>
          <p:cNvPr id="3074" name="Picture 2" descr="Image result for user story">
            <a:extLst>
              <a:ext uri="{FF2B5EF4-FFF2-40B4-BE49-F238E27FC236}">
                <a16:creationId xmlns:a16="http://schemas.microsoft.com/office/drawing/2014/main" id="{8E27C79C-B811-4705-916B-70615D7427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4" y="1921002"/>
            <a:ext cx="6250769" cy="301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8418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87C0FB-10A1-4A69-A1F2-2F5E510397D9}"/>
              </a:ext>
            </a:extLst>
          </p:cNvPr>
          <p:cNvSpPr/>
          <p:nvPr/>
        </p:nvSpPr>
        <p:spPr>
          <a:xfrm>
            <a:off x="738909" y="668814"/>
            <a:ext cx="6096000" cy="5355312"/>
          </a:xfrm>
          <a:prstGeom prst="rect">
            <a:avLst/>
          </a:prstGeom>
        </p:spPr>
        <p:txBody>
          <a:bodyPr>
            <a:spAutoFit/>
          </a:bodyPr>
          <a:lstStyle/>
          <a:p>
            <a:r>
              <a:rPr lang="en-GB" dirty="0"/>
              <a:t>How to write a user story</a:t>
            </a:r>
          </a:p>
          <a:p>
            <a:endParaRPr lang="en-GB" dirty="0"/>
          </a:p>
          <a:p>
            <a:r>
              <a:rPr lang="en-GB" b="1" dirty="0"/>
              <a:t>1. Who?</a:t>
            </a:r>
          </a:p>
          <a:p>
            <a:endParaRPr lang="en-GB" dirty="0"/>
          </a:p>
          <a:p>
            <a:r>
              <a:rPr lang="en-GB" dirty="0"/>
              <a:t>We need to ask ourselves for who are we building this product or service. Who will be the actors using this product or the service?</a:t>
            </a:r>
          </a:p>
          <a:p>
            <a:endParaRPr lang="en-GB" dirty="0"/>
          </a:p>
          <a:p>
            <a:r>
              <a:rPr lang="en-GB" b="1" dirty="0"/>
              <a:t>2. What?</a:t>
            </a:r>
          </a:p>
          <a:p>
            <a:endParaRPr lang="en-GB" dirty="0"/>
          </a:p>
          <a:p>
            <a:r>
              <a:rPr lang="en-GB" dirty="0"/>
              <a:t>What is it that we are actually building or what are the user’s needs for this product or service?</a:t>
            </a:r>
          </a:p>
          <a:p>
            <a:endParaRPr lang="en-GB" dirty="0"/>
          </a:p>
          <a:p>
            <a:r>
              <a:rPr lang="en-GB" b="1" dirty="0"/>
              <a:t>3. Why?</a:t>
            </a:r>
          </a:p>
          <a:p>
            <a:endParaRPr lang="en-GB" dirty="0"/>
          </a:p>
          <a:p>
            <a:r>
              <a:rPr lang="en-GB" dirty="0"/>
              <a:t>This question is covering the goal of the feature that we are building. We need to ask ourselves why does the user need this feature and why we are building it.</a:t>
            </a:r>
          </a:p>
          <a:p>
            <a:endParaRPr lang="en-GB" dirty="0"/>
          </a:p>
        </p:txBody>
      </p:sp>
      <p:pic>
        <p:nvPicPr>
          <p:cNvPr id="5" name="Picture 4">
            <a:extLst>
              <a:ext uri="{FF2B5EF4-FFF2-40B4-BE49-F238E27FC236}">
                <a16:creationId xmlns:a16="http://schemas.microsoft.com/office/drawing/2014/main" id="{3200C2CD-9A4F-408C-9A84-99925070927A}"/>
              </a:ext>
            </a:extLst>
          </p:cNvPr>
          <p:cNvPicPr>
            <a:picLocks noChangeAspect="1"/>
          </p:cNvPicPr>
          <p:nvPr/>
        </p:nvPicPr>
        <p:blipFill>
          <a:blip r:embed="rId2"/>
          <a:stretch>
            <a:fillRect/>
          </a:stretch>
        </p:blipFill>
        <p:spPr>
          <a:xfrm>
            <a:off x="7259782" y="1092199"/>
            <a:ext cx="4449618" cy="2708463"/>
          </a:xfrm>
          <a:prstGeom prst="rect">
            <a:avLst/>
          </a:prstGeom>
        </p:spPr>
      </p:pic>
    </p:spTree>
    <p:extLst>
      <p:ext uri="{BB962C8B-B14F-4D97-AF65-F5344CB8AC3E}">
        <p14:creationId xmlns:p14="http://schemas.microsoft.com/office/powerpoint/2010/main" val="338532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863029" y="1012004"/>
            <a:ext cx="3416158" cy="4795408"/>
          </a:xfrm>
        </p:spPr>
        <p:txBody>
          <a:bodyPr>
            <a:normAutofit/>
          </a:bodyPr>
          <a:lstStyle/>
          <a:p>
            <a:r>
              <a:rPr lang="en-GB">
                <a:solidFill>
                  <a:srgbClr val="FFFFFF"/>
                </a:solidFill>
              </a:rPr>
              <a:t>Standard Template</a:t>
            </a:r>
          </a:p>
        </p:txBody>
      </p:sp>
      <p:graphicFrame>
        <p:nvGraphicFramePr>
          <p:cNvPr id="13" name="Content Placeholder 2">
            <a:extLst>
              <a:ext uri="{FF2B5EF4-FFF2-40B4-BE49-F238E27FC236}">
                <a16:creationId xmlns:a16="http://schemas.microsoft.com/office/drawing/2014/main" id="{4FF710C4-4400-4BAD-AAF6-7B1143E31D56}"/>
              </a:ext>
            </a:extLst>
          </p:cNvPr>
          <p:cNvGraphicFramePr>
            <a:graphicFrameLocks noGrp="1"/>
          </p:cNvGraphicFramePr>
          <p:nvPr>
            <p:ph idx="1"/>
            <p:extLst>
              <p:ext uri="{D42A27DB-BD31-4B8C-83A1-F6EECF244321}">
                <p14:modId xmlns:p14="http://schemas.microsoft.com/office/powerpoint/2010/main" val="27155269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378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73B5F54-EDE2-4B89-99AA-5617F7DC3792}"/>
              </a:ext>
            </a:extLst>
          </p:cNvPr>
          <p:cNvSpPr>
            <a:spLocks noGrp="1"/>
          </p:cNvSpPr>
          <p:nvPr>
            <p:ph type="title"/>
          </p:nvPr>
        </p:nvSpPr>
        <p:spPr>
          <a:xfrm>
            <a:off x="841248" y="932688"/>
            <a:ext cx="4892040" cy="484632"/>
          </a:xfrm>
        </p:spPr>
        <p:txBody>
          <a:bodyPr anchor="b">
            <a:normAutofit fontScale="90000"/>
          </a:bodyPr>
          <a:lstStyle/>
          <a:p>
            <a:r>
              <a:rPr lang="en-GB" sz="4000" dirty="0"/>
              <a:t>Standard Template</a:t>
            </a:r>
          </a:p>
        </p:txBody>
      </p:sp>
      <p:sp>
        <p:nvSpPr>
          <p:cNvPr id="3" name="Content Placeholder 2">
            <a:extLst>
              <a:ext uri="{FF2B5EF4-FFF2-40B4-BE49-F238E27FC236}">
                <a16:creationId xmlns:a16="http://schemas.microsoft.com/office/drawing/2014/main" id="{83D57A43-15D9-4A02-8477-4CB2BAB80299}"/>
              </a:ext>
            </a:extLst>
          </p:cNvPr>
          <p:cNvSpPr>
            <a:spLocks noGrp="1"/>
          </p:cNvSpPr>
          <p:nvPr>
            <p:ph idx="1"/>
          </p:nvPr>
        </p:nvSpPr>
        <p:spPr>
          <a:xfrm>
            <a:off x="841248" y="1824227"/>
            <a:ext cx="4892040" cy="3209544"/>
          </a:xfrm>
        </p:spPr>
        <p:txBody>
          <a:bodyPr anchor="t">
            <a:normAutofit fontScale="92500" lnSpcReduction="20000"/>
          </a:bodyPr>
          <a:lstStyle/>
          <a:p>
            <a:pPr marL="0" indent="0">
              <a:buNone/>
            </a:pPr>
            <a:endParaRPr lang="en-GB" sz="2000" dirty="0"/>
          </a:p>
          <a:p>
            <a:pPr marL="0" indent="0">
              <a:buNone/>
            </a:pPr>
            <a:r>
              <a:rPr lang="en-GB" sz="2000" dirty="0"/>
              <a:t>User role is who the story involves.  It needs to be specific enough to allow a conversation.  </a:t>
            </a:r>
          </a:p>
          <a:p>
            <a:pPr marL="0" indent="0">
              <a:buNone/>
            </a:pPr>
            <a:endParaRPr lang="en-GB" sz="2000" b="1" dirty="0"/>
          </a:p>
          <a:p>
            <a:pPr marL="0" indent="0">
              <a:buNone/>
            </a:pPr>
            <a:r>
              <a:rPr lang="en-GB" sz="2000" b="1" dirty="0"/>
              <a:t>User is not a legitimate user role</a:t>
            </a:r>
            <a:r>
              <a:rPr lang="en-GB" sz="2000" dirty="0"/>
              <a:t>.</a:t>
            </a:r>
          </a:p>
          <a:p>
            <a:pPr marL="0" indent="0">
              <a:buNone/>
            </a:pPr>
            <a:endParaRPr lang="en-GB" sz="2000" dirty="0"/>
          </a:p>
          <a:p>
            <a:pPr marL="0" indent="0">
              <a:buNone/>
            </a:pPr>
            <a:r>
              <a:rPr lang="en-GB" sz="2000" dirty="0"/>
              <a:t>Activity is the task the user wants or is required to do.</a:t>
            </a:r>
          </a:p>
          <a:p>
            <a:pPr marL="0" indent="0">
              <a:buNone/>
            </a:pPr>
            <a:endParaRPr lang="en-GB" sz="2000" dirty="0"/>
          </a:p>
          <a:p>
            <a:pPr marL="0" indent="0">
              <a:buNone/>
            </a:pPr>
            <a:r>
              <a:rPr lang="en-GB" sz="2000" dirty="0"/>
              <a:t>Business value is why the task is important.</a:t>
            </a:r>
          </a:p>
        </p:txBody>
      </p:sp>
      <p:cxnSp>
        <p:nvCxnSpPr>
          <p:cNvPr id="11" name="Straight Connector 10">
            <a:extLst>
              <a:ext uri="{FF2B5EF4-FFF2-40B4-BE49-F238E27FC236}">
                <a16:creationId xmlns:a16="http://schemas.microsoft.com/office/drawing/2014/main" id="{749A7284-D010-4ACB-A08A-FC3C3689B5E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9D64E2F-3E17-46D9-A259-CC2B76FE0FD2}"/>
              </a:ext>
            </a:extLst>
          </p:cNvPr>
          <p:cNvPicPr>
            <a:picLocks noChangeAspect="1"/>
          </p:cNvPicPr>
          <p:nvPr/>
        </p:nvPicPr>
        <p:blipFill>
          <a:blip r:embed="rId2"/>
          <a:stretch>
            <a:fillRect/>
          </a:stretch>
        </p:blipFill>
        <p:spPr>
          <a:xfrm>
            <a:off x="6748272" y="1121002"/>
            <a:ext cx="5025525" cy="4625139"/>
          </a:xfrm>
          <a:prstGeom prst="rect">
            <a:avLst/>
          </a:prstGeom>
        </p:spPr>
      </p:pic>
    </p:spTree>
    <p:extLst>
      <p:ext uri="{BB962C8B-B14F-4D97-AF65-F5344CB8AC3E}">
        <p14:creationId xmlns:p14="http://schemas.microsoft.com/office/powerpoint/2010/main" val="410495437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79F7551-E956-43CB-8F36-268A5DA443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FFF0275-505B-46E2-954C-0F9BBCC069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7765937" cy="5696020"/>
          </a:xfrm>
          <a:custGeom>
            <a:avLst/>
            <a:gdLst>
              <a:gd name="connsiteX0" fmla="*/ 0 w 7765937"/>
              <a:gd name="connsiteY0" fmla="*/ 0 h 5696020"/>
              <a:gd name="connsiteX1" fmla="*/ 7765937 w 7765937"/>
              <a:gd name="connsiteY1" fmla="*/ 0 h 5696020"/>
              <a:gd name="connsiteX2" fmla="*/ 5002657 w 7765937"/>
              <a:gd name="connsiteY2" fmla="*/ 5696020 h 5696020"/>
              <a:gd name="connsiteX3" fmla="*/ 0 w 7765937"/>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765937" h="5696020">
                <a:moveTo>
                  <a:pt x="0" y="0"/>
                </a:moveTo>
                <a:lnTo>
                  <a:pt x="7765937" y="0"/>
                </a:lnTo>
                <a:lnTo>
                  <a:pt x="5002657"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15" name="TextBox 14">
            <a:extLst>
              <a:ext uri="{FF2B5EF4-FFF2-40B4-BE49-F238E27FC236}">
                <a16:creationId xmlns:a16="http://schemas.microsoft.com/office/drawing/2014/main" id="{DED01C51-73D7-4F99-B88B-6175D4CC6766}"/>
              </a:ext>
            </a:extLst>
          </p:cNvPr>
          <p:cNvSpPr txBox="1"/>
          <p:nvPr/>
        </p:nvSpPr>
        <p:spPr>
          <a:xfrm>
            <a:off x="838200" y="914400"/>
            <a:ext cx="5111496" cy="1097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FFFFFF"/>
                </a:solidFill>
                <a:latin typeface="+mj-lt"/>
                <a:ea typeface="+mj-ea"/>
                <a:cs typeface="+mj-cs"/>
              </a:rPr>
              <a:t>Example</a:t>
            </a:r>
          </a:p>
        </p:txBody>
      </p:sp>
      <p:sp>
        <p:nvSpPr>
          <p:cNvPr id="3" name="Content Placeholder 2">
            <a:extLst>
              <a:ext uri="{FF2B5EF4-FFF2-40B4-BE49-F238E27FC236}">
                <a16:creationId xmlns:a16="http://schemas.microsoft.com/office/drawing/2014/main" id="{2C48ED38-0358-4068-B39F-49AA97A97F6B}"/>
              </a:ext>
            </a:extLst>
          </p:cNvPr>
          <p:cNvSpPr>
            <a:spLocks noGrp="1"/>
          </p:cNvSpPr>
          <p:nvPr>
            <p:ph idx="1"/>
          </p:nvPr>
        </p:nvSpPr>
        <p:spPr>
          <a:xfrm>
            <a:off x="838199" y="2331720"/>
            <a:ext cx="4379976" cy="3547872"/>
          </a:xfrm>
        </p:spPr>
        <p:txBody>
          <a:bodyPr vert="horz" lIns="91440" tIns="45720" rIns="91440" bIns="45720" rtlCol="0" anchor="t">
            <a:normAutofit/>
          </a:bodyPr>
          <a:lstStyle/>
          <a:p>
            <a:pPr marL="0" indent="0">
              <a:buNone/>
            </a:pPr>
            <a:r>
              <a:rPr lang="en-US" sz="1400" dirty="0"/>
              <a:t>As a </a:t>
            </a:r>
            <a:r>
              <a:rPr lang="en-US" sz="1400" b="1" dirty="0"/>
              <a:t>&lt;wheelchair user&gt;</a:t>
            </a:r>
            <a:r>
              <a:rPr lang="en-US" sz="1400" dirty="0"/>
              <a:t> </a:t>
            </a:r>
          </a:p>
          <a:p>
            <a:pPr marL="0" indent="0">
              <a:buNone/>
            </a:pPr>
            <a:r>
              <a:rPr lang="en-US" sz="1400" dirty="0"/>
              <a:t>I want to </a:t>
            </a:r>
          </a:p>
          <a:p>
            <a:pPr marL="0" indent="0">
              <a:buNone/>
            </a:pPr>
            <a:r>
              <a:rPr lang="en-US" sz="1400" b="1" dirty="0"/>
              <a:t>&lt;go into the computer lab&gt; </a:t>
            </a:r>
          </a:p>
          <a:p>
            <a:pPr marL="0" indent="0">
              <a:buNone/>
            </a:pPr>
            <a:r>
              <a:rPr lang="en-US" sz="1400" dirty="0"/>
              <a:t>so that I can </a:t>
            </a:r>
          </a:p>
          <a:p>
            <a:pPr marL="0" indent="0">
              <a:buNone/>
            </a:pPr>
            <a:r>
              <a:rPr lang="en-US" sz="1400" b="1" dirty="0"/>
              <a:t>&lt;do my assignment on a lab computer&gt;</a:t>
            </a:r>
          </a:p>
          <a:p>
            <a:pPr marL="0"/>
            <a:endParaRPr lang="en-US" sz="1400" dirty="0"/>
          </a:p>
          <a:p>
            <a:pPr marL="0" indent="0">
              <a:buNone/>
            </a:pPr>
            <a:r>
              <a:rPr lang="en-US" sz="1400" dirty="0"/>
              <a:t>Compare to:</a:t>
            </a:r>
          </a:p>
          <a:p>
            <a:pPr lvl="1"/>
            <a:r>
              <a:rPr lang="en-US" sz="1400" dirty="0"/>
              <a:t>I want to go into the computer lab so that I can do my assignment on a lab computer.</a:t>
            </a:r>
          </a:p>
          <a:p>
            <a:pPr lvl="1"/>
            <a:r>
              <a:rPr lang="en-US" sz="1400" dirty="0"/>
              <a:t>As a wheelchair user I can do my assignment on a lab computer.</a:t>
            </a:r>
          </a:p>
          <a:p>
            <a:pPr lvl="1"/>
            <a:r>
              <a:rPr lang="en-US" sz="1400" dirty="0"/>
              <a:t>As a wheelchair user I want to go into the computer lab.</a:t>
            </a:r>
          </a:p>
        </p:txBody>
      </p:sp>
      <p:pic>
        <p:nvPicPr>
          <p:cNvPr id="16" name="Picture 15">
            <a:extLst>
              <a:ext uri="{FF2B5EF4-FFF2-40B4-BE49-F238E27FC236}">
                <a16:creationId xmlns:a16="http://schemas.microsoft.com/office/drawing/2014/main" id="{349106AF-D0C6-477C-9617-627A56825FA5}"/>
              </a:ext>
            </a:extLst>
          </p:cNvPr>
          <p:cNvPicPr>
            <a:picLocks noChangeAspect="1"/>
          </p:cNvPicPr>
          <p:nvPr/>
        </p:nvPicPr>
        <p:blipFill>
          <a:blip r:embed="rId2"/>
          <a:stretch>
            <a:fillRect/>
          </a:stretch>
        </p:blipFill>
        <p:spPr>
          <a:xfrm>
            <a:off x="7523452" y="1804063"/>
            <a:ext cx="4097547" cy="1712231"/>
          </a:xfrm>
          <a:prstGeom prst="rect">
            <a:avLst/>
          </a:prstGeom>
        </p:spPr>
      </p:pic>
      <p:pic>
        <p:nvPicPr>
          <p:cNvPr id="20" name="Picture 19">
            <a:extLst>
              <a:ext uri="{FF2B5EF4-FFF2-40B4-BE49-F238E27FC236}">
                <a16:creationId xmlns:a16="http://schemas.microsoft.com/office/drawing/2014/main" id="{6DD3617E-F7A8-474E-A928-AB4614B1D415}"/>
              </a:ext>
            </a:extLst>
          </p:cNvPr>
          <p:cNvPicPr>
            <a:picLocks noChangeAspect="1"/>
          </p:cNvPicPr>
          <p:nvPr/>
        </p:nvPicPr>
        <p:blipFill>
          <a:blip r:embed="rId3"/>
          <a:stretch>
            <a:fillRect/>
          </a:stretch>
        </p:blipFill>
        <p:spPr>
          <a:xfrm>
            <a:off x="6973827" y="3625732"/>
            <a:ext cx="4449618" cy="2708463"/>
          </a:xfrm>
          <a:prstGeom prst="rect">
            <a:avLst/>
          </a:prstGeom>
        </p:spPr>
      </p:pic>
    </p:spTree>
    <p:extLst>
      <p:ext uri="{BB962C8B-B14F-4D97-AF65-F5344CB8AC3E}">
        <p14:creationId xmlns:p14="http://schemas.microsoft.com/office/powerpoint/2010/main" val="11367549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9A8B4F-0FED-46C0-9186-5A8E116D87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A6861EE-7660-46C9-80BD-173B8F7454B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1932B33-FF37-427C-8352-3DF3DA37FE34}"/>
              </a:ext>
            </a:extLst>
          </p:cNvPr>
          <p:cNvSpPr>
            <a:spLocks noGrp="1"/>
          </p:cNvSpPr>
          <p:nvPr>
            <p:ph type="title"/>
          </p:nvPr>
        </p:nvSpPr>
        <p:spPr>
          <a:xfrm>
            <a:off x="807365" y="802955"/>
            <a:ext cx="6318649" cy="1454051"/>
          </a:xfrm>
        </p:spPr>
        <p:txBody>
          <a:bodyPr>
            <a:normAutofit/>
          </a:bodyPr>
          <a:lstStyle/>
          <a:p>
            <a:r>
              <a:rPr lang="en-GB" sz="3600" dirty="0">
                <a:solidFill>
                  <a:srgbClr val="000000"/>
                </a:solidFill>
              </a:rPr>
              <a:t>Three Cs Formula</a:t>
            </a:r>
          </a:p>
        </p:txBody>
      </p:sp>
      <p:sp>
        <p:nvSpPr>
          <p:cNvPr id="3" name="Content Placeholder 2">
            <a:extLst>
              <a:ext uri="{FF2B5EF4-FFF2-40B4-BE49-F238E27FC236}">
                <a16:creationId xmlns:a16="http://schemas.microsoft.com/office/drawing/2014/main" id="{0363EBC7-4ACD-449F-B9EE-16883C83ABFD}"/>
              </a:ext>
            </a:extLst>
          </p:cNvPr>
          <p:cNvSpPr>
            <a:spLocks noGrp="1"/>
          </p:cNvSpPr>
          <p:nvPr>
            <p:ph idx="1"/>
          </p:nvPr>
        </p:nvSpPr>
        <p:spPr>
          <a:xfrm>
            <a:off x="803807" y="2421682"/>
            <a:ext cx="4650524" cy="3639289"/>
          </a:xfrm>
        </p:spPr>
        <p:txBody>
          <a:bodyPr anchor="ctr">
            <a:normAutofit/>
          </a:bodyPr>
          <a:lstStyle/>
          <a:p>
            <a:pPr marL="0" indent="0">
              <a:buNone/>
            </a:pPr>
            <a:r>
              <a:rPr lang="en-GB" sz="1700" dirty="0">
                <a:solidFill>
                  <a:srgbClr val="000000"/>
                </a:solidFill>
              </a:rPr>
              <a:t>Card is a physical token to hold concepts.  Physical means a member of the team can take it, it can be used in a meeting, and it can be visualised easily on the wall.</a:t>
            </a:r>
          </a:p>
          <a:p>
            <a:pPr marL="0" indent="0">
              <a:buNone/>
            </a:pPr>
            <a:endParaRPr lang="en-GB" sz="1700" dirty="0">
              <a:solidFill>
                <a:srgbClr val="000000"/>
              </a:solidFill>
            </a:endParaRPr>
          </a:p>
          <a:p>
            <a:pPr marL="0" indent="0">
              <a:buNone/>
            </a:pPr>
            <a:r>
              <a:rPr lang="en-GB" sz="1700" dirty="0">
                <a:solidFill>
                  <a:srgbClr val="000000"/>
                </a:solidFill>
              </a:rPr>
              <a:t>Conversation between stakeholders and the team.  The story does not provide enough information for implementation, but allows a conversation to occur to discover the information.</a:t>
            </a:r>
          </a:p>
          <a:p>
            <a:pPr marL="0" indent="0">
              <a:buNone/>
            </a:pPr>
            <a:endParaRPr lang="en-GB" sz="1700" dirty="0">
              <a:solidFill>
                <a:srgbClr val="000000"/>
              </a:solidFill>
            </a:endParaRPr>
          </a:p>
          <a:p>
            <a:pPr marL="0" indent="0">
              <a:buNone/>
            </a:pPr>
            <a:r>
              <a:rPr lang="en-GB" sz="1700" dirty="0">
                <a:solidFill>
                  <a:srgbClr val="000000"/>
                </a:solidFill>
              </a:rPr>
              <a:t>Confirmation means the objectives of the conversation have been </a:t>
            </a:r>
            <a:r>
              <a:rPr lang="en-GB" sz="1700" dirty="0" smtClean="0">
                <a:solidFill>
                  <a:srgbClr val="000000"/>
                </a:solidFill>
              </a:rPr>
              <a:t>reached (acceptance criteria).</a:t>
            </a:r>
            <a:endParaRPr lang="en-GB" sz="1700" dirty="0">
              <a:solidFill>
                <a:srgbClr val="000000"/>
              </a:solidFill>
            </a:endParaRPr>
          </a:p>
        </p:txBody>
      </p:sp>
      <p:sp>
        <p:nvSpPr>
          <p:cNvPr id="24" name="Oval 23">
            <a:extLst>
              <a:ext uri="{FF2B5EF4-FFF2-40B4-BE49-F238E27FC236}">
                <a16:creationId xmlns:a16="http://schemas.microsoft.com/office/drawing/2014/main" id="{38A69B74-22E3-47CC-823F-18BE7930C8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9BA7CB8-8AF8-4A66-AE2E-19A56620ECD0}"/>
              </a:ext>
            </a:extLst>
          </p:cNvPr>
          <p:cNvPicPr>
            <a:picLocks noChangeAspect="1"/>
          </p:cNvPicPr>
          <p:nvPr/>
        </p:nvPicPr>
        <p:blipFill>
          <a:blip r:embed="rId3"/>
          <a:stretch>
            <a:fillRect/>
          </a:stretch>
        </p:blipFill>
        <p:spPr>
          <a:xfrm>
            <a:off x="8798260" y="210817"/>
            <a:ext cx="3129007" cy="2429582"/>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61C7C142-31A5-487D-A8C2-5A2186461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813" y="3520044"/>
            <a:ext cx="1807158" cy="1524358"/>
          </a:xfrm>
          <a:prstGeom prst="rect">
            <a:avLst/>
          </a:prstGeom>
        </p:spPr>
      </p:pic>
      <p:sp>
        <p:nvSpPr>
          <p:cNvPr id="28"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0BDCE7BC-FB39-49DF-A46B-01F6C0D192A9}"/>
              </a:ext>
            </a:extLst>
          </p:cNvPr>
          <p:cNvPicPr>
            <a:picLocks noChangeAspect="1"/>
          </p:cNvPicPr>
          <p:nvPr/>
        </p:nvPicPr>
        <p:blipFill>
          <a:blip r:embed="rId5"/>
          <a:stretch>
            <a:fillRect/>
          </a:stretch>
        </p:blipFill>
        <p:spPr>
          <a:xfrm>
            <a:off x="9533568" y="5335757"/>
            <a:ext cx="2432116" cy="1010477"/>
          </a:xfrm>
          <a:prstGeom prst="rect">
            <a:avLst/>
          </a:prstGeom>
        </p:spPr>
      </p:pic>
    </p:spTree>
    <p:extLst>
      <p:ext uri="{BB962C8B-B14F-4D97-AF65-F5344CB8AC3E}">
        <p14:creationId xmlns:p14="http://schemas.microsoft.com/office/powerpoint/2010/main" val="388076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1730</Words>
  <Application>Microsoft Office PowerPoint</Application>
  <PresentationFormat>Widescreen</PresentationFormat>
  <Paragraphs>254</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Tw Cen MT</vt:lpstr>
      <vt:lpstr>Office Theme</vt:lpstr>
      <vt:lpstr>User Stories and Use Cases</vt:lpstr>
      <vt:lpstr>Overview</vt:lpstr>
      <vt:lpstr>User Stories</vt:lpstr>
      <vt:lpstr>What is a User Story?</vt:lpstr>
      <vt:lpstr>PowerPoint Presentation</vt:lpstr>
      <vt:lpstr>Standard Template</vt:lpstr>
      <vt:lpstr>Standard Template</vt:lpstr>
      <vt:lpstr>PowerPoint Presentation</vt:lpstr>
      <vt:lpstr>Three Cs Formula</vt:lpstr>
      <vt:lpstr>INVEST Criteria</vt:lpstr>
      <vt:lpstr>User Stories versus Requirements</vt:lpstr>
      <vt:lpstr>User Stories versus Requirements</vt:lpstr>
      <vt:lpstr>User Stories versus Requirements</vt:lpstr>
      <vt:lpstr>User Stories versus Requirements</vt:lpstr>
      <vt:lpstr>User Stories versus Requirements</vt:lpstr>
      <vt:lpstr>User Stories versus Requirements</vt:lpstr>
      <vt:lpstr>User Stories versus Requirements</vt:lpstr>
      <vt:lpstr>User Stories versus Requirements</vt:lpstr>
      <vt:lpstr>Conditions of Satisfaction</vt:lpstr>
      <vt:lpstr>Example – Wheelchair in the Computer Lab: Conditions of Satisfaction</vt:lpstr>
      <vt:lpstr>Tasks</vt:lpstr>
      <vt:lpstr>Epics</vt:lpstr>
      <vt:lpstr>Working with User Stories</vt:lpstr>
      <vt:lpstr>Working with the Product Owner</vt:lpstr>
      <vt:lpstr>Story Acceptance Test</vt:lpstr>
      <vt:lpstr>Story-Task Relationship</vt:lpstr>
      <vt:lpstr>Use Cases</vt:lpstr>
      <vt:lpstr>What is a Use Case?</vt:lpstr>
      <vt:lpstr>What is a Use Case?</vt:lpstr>
      <vt:lpstr>Use Case Sections</vt:lpstr>
      <vt:lpstr>Use Case Sections</vt:lpstr>
      <vt:lpstr>Cockburn’s Use Case Symbols</vt:lpstr>
      <vt:lpstr>Scope</vt:lpstr>
      <vt:lpstr>Scope Levels</vt:lpstr>
      <vt:lpstr>Goal Level</vt:lpstr>
      <vt:lpstr>Goal Level Example</vt:lpstr>
      <vt:lpstr>Dimensions of Use Cases</vt:lpstr>
      <vt:lpstr>∑ mary</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Stories and Use Cases</dc:title>
  <dc:creator>KEV</dc:creator>
  <cp:lastModifiedBy>Sim, Kevin</cp:lastModifiedBy>
  <cp:revision>5</cp:revision>
  <dcterms:created xsi:type="dcterms:W3CDTF">2020-02-11T10:41:33Z</dcterms:created>
  <dcterms:modified xsi:type="dcterms:W3CDTF">2020-02-11T13:40:29Z</dcterms:modified>
</cp:coreProperties>
</file>